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318" r:id="rId2"/>
    <p:sldId id="319" r:id="rId3"/>
    <p:sldId id="320" r:id="rId4"/>
    <p:sldId id="321" r:id="rId5"/>
    <p:sldId id="322" r:id="rId6"/>
    <p:sldId id="323" r:id="rId7"/>
    <p:sldId id="324" r:id="rId8"/>
    <p:sldId id="328" r:id="rId9"/>
    <p:sldId id="326" r:id="rId10"/>
    <p:sldId id="331" r:id="rId11"/>
    <p:sldId id="334" r:id="rId12"/>
    <p:sldId id="333" r:id="rId13"/>
    <p:sldId id="325" r:id="rId14"/>
    <p:sldId id="335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B4DF"/>
    <a:srgbClr val="66CCFF"/>
    <a:srgbClr val="93D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859" autoAdjust="0"/>
  </p:normalViewPr>
  <p:slideViewPr>
    <p:cSldViewPr snapToGrid="0" snapToObjects="1">
      <p:cViewPr varScale="1">
        <p:scale>
          <a:sx n="93" d="100"/>
          <a:sy n="93" d="100"/>
        </p:scale>
        <p:origin x="212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25993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the biscuit illustration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937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Poughkeepsie </a:t>
            </a:r>
            <a:r>
              <a:rPr lang="en-US" dirty="0" err="1" smtClean="0"/>
              <a:t>stareduced</a:t>
            </a:r>
            <a:r>
              <a:rPr lang="en-US" dirty="0" smtClean="0"/>
              <a:t> quality, variety, or desirability of diet; little</a:t>
            </a:r>
            <a:r>
              <a:rPr lang="en-US" baseline="0" dirty="0" smtClean="0"/>
              <a:t> indication of reduced food intake</a:t>
            </a:r>
          </a:p>
          <a:p>
            <a:endParaRPr lang="en-US" baseline="0" dirty="0" smtClean="0"/>
          </a:p>
          <a:p>
            <a:r>
              <a:rPr lang="en-US" baseline="0" dirty="0" smtClean="0"/>
              <a:t>Multiple indications of disrupted eating patterns and reduced food intake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badi MT Condensed Light"/>
                <a:cs typeface="Abadi MT Condensed Light"/>
              </a:rPr>
              <a:t>When a person or a family has limited or uncertain availability of nutritionally adequate and safe foods ability to acquire acceptable foods in socially acceptable ways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055275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lang="en-US" sz="1200" dirty="0" smtClean="0">
              <a:solidFill>
                <a:srgbClr val="546056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426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586720" y="0"/>
            <a:ext cx="7970699" cy="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86720" y="6769200"/>
            <a:ext cx="7970699" cy="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6" name="Shape 16"/>
          <p:cNvCxnSpPr/>
          <p:nvPr/>
        </p:nvCxnSpPr>
        <p:spPr>
          <a:xfrm>
            <a:off x="733218" y="2980467"/>
            <a:ext cx="385199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30600" y="182400"/>
            <a:ext cx="7893000" cy="2471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1000"/>
              </a:spcBef>
              <a:buSzPct val="100000"/>
              <a:defRPr sz="4800"/>
            </a:lvl1pPr>
            <a:lvl2pPr lvl="1" rtl="0">
              <a:spcBef>
                <a:spcPts val="1000"/>
              </a:spcBef>
              <a:buSzPct val="100000"/>
              <a:defRPr sz="4800"/>
            </a:lvl2pPr>
            <a:lvl3pPr lvl="2" rtl="0">
              <a:spcBef>
                <a:spcPts val="1000"/>
              </a:spcBef>
              <a:buSzPct val="100000"/>
              <a:defRPr sz="4800"/>
            </a:lvl3pPr>
            <a:lvl4pPr lvl="3" rtl="0">
              <a:spcBef>
                <a:spcPts val="1000"/>
              </a:spcBef>
              <a:buSzPct val="100000"/>
              <a:defRPr sz="4800"/>
            </a:lvl4pPr>
            <a:lvl5pPr lvl="4" rtl="0">
              <a:spcBef>
                <a:spcPts val="1000"/>
              </a:spcBef>
              <a:buSzPct val="100000"/>
              <a:defRPr sz="4800"/>
            </a:lvl5pPr>
            <a:lvl6pPr lvl="5" rtl="0">
              <a:spcBef>
                <a:spcPts val="1000"/>
              </a:spcBef>
              <a:buSzPct val="100000"/>
              <a:defRPr sz="4800"/>
            </a:lvl6pPr>
            <a:lvl7pPr lvl="6" rtl="0">
              <a:spcBef>
                <a:spcPts val="1000"/>
              </a:spcBef>
              <a:buSzPct val="100000"/>
              <a:defRPr sz="4800"/>
            </a:lvl7pPr>
            <a:lvl8pPr lvl="7" rtl="0">
              <a:spcBef>
                <a:spcPts val="1000"/>
              </a:spcBef>
              <a:buSzPct val="100000"/>
              <a:defRPr sz="4800"/>
            </a:lvl8pPr>
            <a:lvl9pPr lvl="8" rtl="0">
              <a:spcBef>
                <a:spcPts val="100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630600" y="4304500"/>
            <a:ext cx="7893000" cy="1698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400">
                <a:solidFill>
                  <a:schemeClr val="accent6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lvl="1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lvl="2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lvl="3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lvl="4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lvl="5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lvl="6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lvl="7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lvl="8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</a:pPr>
            <a:endParaRPr/>
          </a:p>
          <a:p>
            <a:pPr marL="457200" marR="0" lvl="1" indent="0" algn="l" rtl="0">
              <a:spcBef>
                <a:spcPts val="0"/>
              </a:spcBef>
            </a:pPr>
            <a:endParaRPr/>
          </a:p>
          <a:p>
            <a:pPr marL="914400" marR="0" lvl="2" indent="0" algn="l" rtl="0">
              <a:spcBef>
                <a:spcPts val="0"/>
              </a:spcBef>
            </a:pPr>
            <a:endParaRPr/>
          </a:p>
          <a:p>
            <a:pPr marL="1371600" marR="0" lvl="3" indent="0" algn="l" rtl="0">
              <a:spcBef>
                <a:spcPts val="0"/>
              </a:spcBef>
            </a:pPr>
            <a:endParaRPr/>
          </a:p>
          <a:p>
            <a:pPr marL="1828800" marR="0" lvl="4" indent="0" algn="l" rtl="0">
              <a:spcBef>
                <a:spcPts val="0"/>
              </a:spcBef>
            </a:pPr>
            <a:endParaRPr/>
          </a:p>
          <a:p>
            <a:pPr marL="2286000" marR="0" lvl="5" indent="0" algn="l" rtl="0">
              <a:spcBef>
                <a:spcPts val="0"/>
              </a:spcBef>
            </a:pPr>
            <a:endParaRPr/>
          </a:p>
          <a:p>
            <a:pPr marL="2743200" marR="0" lvl="6" indent="0" algn="l" rtl="0">
              <a:spcBef>
                <a:spcPts val="0"/>
              </a:spcBef>
            </a:pPr>
            <a:endParaRPr/>
          </a:p>
          <a:p>
            <a:pPr marL="3200400" marR="0" lvl="7" indent="0" algn="l" rtl="0">
              <a:spcBef>
                <a:spcPts val="0"/>
              </a:spcBef>
            </a:pPr>
            <a:endParaRPr/>
          </a:p>
          <a:p>
            <a:pPr marL="3657600" marR="0" lvl="8" indent="0" algn="l" rtl="0">
              <a:spcBef>
                <a:spcPts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166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455414" y="2384227"/>
            <a:ext cx="8233172" cy="208061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546056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81691324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8583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586720" y="6769200"/>
            <a:ext cx="7970699" cy="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586720" y="0"/>
            <a:ext cx="7970699" cy="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509550" y="2561800"/>
            <a:ext cx="8124900" cy="1734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125" y="6727600"/>
            <a:ext cx="9144000" cy="1304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27" name="Shape 27"/>
          <p:cNvCxnSpPr/>
          <p:nvPr/>
        </p:nvCxnSpPr>
        <p:spPr>
          <a:xfrm>
            <a:off x="419425" y="1538926"/>
            <a:ext cx="385199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496966"/>
            <a:ext cx="8520599" cy="860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0" y="1890400"/>
            <a:ext cx="8520599" cy="4201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hape 32"/>
          <p:cNvCxnSpPr/>
          <p:nvPr/>
        </p:nvCxnSpPr>
        <p:spPr>
          <a:xfrm>
            <a:off x="419425" y="1538926"/>
            <a:ext cx="385199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496966"/>
            <a:ext cx="8520599" cy="860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890600"/>
            <a:ext cx="3999899" cy="4201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832400" y="1890600"/>
            <a:ext cx="3999899" cy="4201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hape 41"/>
          <p:cNvCxnSpPr/>
          <p:nvPr/>
        </p:nvCxnSpPr>
        <p:spPr>
          <a:xfrm>
            <a:off x="411043" y="1890362"/>
            <a:ext cx="385199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7999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311700" y="2187133"/>
            <a:ext cx="2807999" cy="3905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586720" y="0"/>
            <a:ext cx="7970699" cy="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>
            <a:off x="586720" y="6769200"/>
            <a:ext cx="7970699" cy="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200"/>
            </a:lvl1pPr>
            <a:lvl2pPr lvl="1" rtl="0">
              <a:spcBef>
                <a:spcPts val="0"/>
              </a:spcBef>
              <a:buSzPct val="100000"/>
              <a:defRPr sz="4200"/>
            </a:lvl2pPr>
            <a:lvl3pPr lvl="2" rtl="0">
              <a:spcBef>
                <a:spcPts val="0"/>
              </a:spcBef>
              <a:buSzPct val="100000"/>
              <a:defRPr sz="4200"/>
            </a:lvl3pPr>
            <a:lvl4pPr lvl="3" rtl="0">
              <a:spcBef>
                <a:spcPts val="0"/>
              </a:spcBef>
              <a:buSzPct val="100000"/>
              <a:defRPr sz="4200"/>
            </a:lvl4pPr>
            <a:lvl5pPr lvl="4" rtl="0">
              <a:spcBef>
                <a:spcPts val="0"/>
              </a:spcBef>
              <a:buSzPct val="100000"/>
              <a:defRPr sz="4200"/>
            </a:lvl5pPr>
            <a:lvl6pPr lvl="5" rtl="0">
              <a:spcBef>
                <a:spcPts val="0"/>
              </a:spcBef>
              <a:buSzPct val="100000"/>
              <a:defRPr sz="4200"/>
            </a:lvl6pPr>
            <a:lvl7pPr lvl="6" rtl="0">
              <a:spcBef>
                <a:spcPts val="0"/>
              </a:spcBef>
              <a:buSzPct val="100000"/>
              <a:defRPr sz="4200"/>
            </a:lvl7pPr>
            <a:lvl8pPr lvl="7" rtl="0">
              <a:spcBef>
                <a:spcPts val="0"/>
              </a:spcBef>
              <a:buSzPct val="100000"/>
              <a:defRPr sz="4200"/>
            </a:lvl8pPr>
            <a:lvl9pPr lvl="8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4572000" y="-1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2" name="Shape 52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265500" y="1446166"/>
            <a:ext cx="4045199" cy="2276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265500" y="3793600"/>
            <a:ext cx="4045199" cy="189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1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 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9500" y="5640766"/>
            <a:ext cx="5998800" cy="798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586720" y="0"/>
            <a:ext cx="7970699" cy="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/>
          <p:nvPr/>
        </p:nvSpPr>
        <p:spPr>
          <a:xfrm>
            <a:off x="586720" y="6769200"/>
            <a:ext cx="7970699" cy="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586725" y="1805050"/>
            <a:ext cx="7970699" cy="2051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chemeClr val="accent6"/>
              </a:buClr>
              <a:buSzPct val="100000"/>
              <a:defRPr sz="10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accent6"/>
              </a:buClr>
              <a:buSzPct val="100000"/>
              <a:defRPr sz="10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accent6"/>
              </a:buClr>
              <a:buSzPct val="100000"/>
              <a:defRPr sz="10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accent6"/>
              </a:buClr>
              <a:buSzPct val="100000"/>
              <a:defRPr sz="10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accent6"/>
              </a:buClr>
              <a:buSzPct val="100000"/>
              <a:defRPr sz="10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accent6"/>
              </a:buClr>
              <a:buSzPct val="100000"/>
              <a:defRPr sz="10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accent6"/>
              </a:buClr>
              <a:buSzPct val="100000"/>
              <a:defRPr sz="10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accent6"/>
              </a:buClr>
              <a:buSzPct val="100000"/>
              <a:defRPr sz="10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accent6"/>
              </a:buClr>
              <a:buSzPct val="100000"/>
              <a:defRPr sz="10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586725" y="3957850"/>
            <a:ext cx="7970699" cy="142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11700" y="496966"/>
            <a:ext cx="8520599" cy="86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11700" y="1890400"/>
            <a:ext cx="8520599" cy="420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Lato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Lato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Lato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Lato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Lato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Lato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Lato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Lato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Lato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-US"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34.jpeg"/><Relationship Id="rId10" Type="http://schemas.openxmlformats.org/officeDocument/2006/relationships/image" Target="../media/image46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siennah.yang@rescuingleftovercuisine.org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t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26451"/>
            <a:ext cx="8520599" cy="860100"/>
          </a:xfrm>
        </p:spPr>
        <p:txBody>
          <a:bodyPr>
            <a:normAutofit fontScale="90000"/>
          </a:bodyPr>
          <a:lstStyle/>
          <a:p>
            <a:r>
              <a:rPr lang="en-US" sz="4200" dirty="0">
                <a:solidFill>
                  <a:schemeClr val="tx1"/>
                </a:solidFill>
                <a:latin typeface="Avenir Next Condensed Regular"/>
                <a:cs typeface="Avenir Next Condensed Regular"/>
              </a:rPr>
              <a:t>Rescuing Leftover </a:t>
            </a:r>
            <a:r>
              <a:rPr lang="en-US" sz="4200" dirty="0" smtClean="0">
                <a:solidFill>
                  <a:schemeClr val="tx1"/>
                </a:solidFill>
                <a:latin typeface="Avenir Next Condensed Regular"/>
                <a:cs typeface="Avenir Next Condensed Regular"/>
              </a:rPr>
              <a:t>Cuisine</a:t>
            </a:r>
            <a:br>
              <a:rPr lang="en-US" sz="4200" dirty="0" smtClean="0">
                <a:solidFill>
                  <a:schemeClr val="tx1"/>
                </a:solidFill>
                <a:latin typeface="Avenir Next Condensed Regular"/>
                <a:cs typeface="Avenir Next Condensed Regular"/>
              </a:rPr>
            </a:br>
            <a:r>
              <a:rPr lang="en-US" sz="4200" dirty="0" smtClean="0">
                <a:solidFill>
                  <a:schemeClr val="tx1"/>
                </a:solidFill>
                <a:latin typeface="Avenir Next Condensed Regular"/>
                <a:cs typeface="Avenir Next Condensed Regular"/>
              </a:rPr>
              <a:t>Mid-Hudson Area.</a:t>
            </a:r>
            <a:br>
              <a:rPr lang="en-US" sz="4200" dirty="0" smtClean="0">
                <a:solidFill>
                  <a:schemeClr val="tx1"/>
                </a:solidFill>
                <a:latin typeface="Avenir Next Condensed Regular"/>
                <a:cs typeface="Avenir Next Condensed Regular"/>
              </a:rPr>
            </a:br>
            <a:r>
              <a:rPr lang="en-US" sz="4200" b="0" dirty="0" smtClean="0">
                <a:solidFill>
                  <a:schemeClr val="tx1"/>
                </a:solidFill>
                <a:latin typeface="Avenir Next Condensed Regular"/>
                <a:cs typeface="Avenir Next Condensed Regular"/>
              </a:rPr>
              <a:t>Siennah Yang</a:t>
            </a:r>
            <a:endParaRPr lang="en-US" sz="4200" b="0" dirty="0">
              <a:solidFill>
                <a:schemeClr val="tx1"/>
              </a:solidFill>
              <a:latin typeface="Avenir Next Condensed Regular"/>
              <a:cs typeface="Avenir Next Condensed Regular"/>
            </a:endParaRPr>
          </a:p>
        </p:txBody>
      </p:sp>
      <p:pic>
        <p:nvPicPr>
          <p:cNvPr id="4" name="Screenshot 2015-06-10 00.54.22.jpg"/>
          <p:cNvPicPr/>
          <p:nvPr/>
        </p:nvPicPr>
        <p:blipFill rotWithShape="1">
          <a:blip r:embed="rId2">
            <a:extLst/>
          </a:blip>
          <a:srcRect t="16550"/>
          <a:stretch/>
        </p:blipFill>
        <p:spPr>
          <a:xfrm>
            <a:off x="0" y="1339273"/>
            <a:ext cx="9144001" cy="2690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RLC_LOGO_FINAL_Transparen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44208" y="4626451"/>
            <a:ext cx="1944378" cy="18043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587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Why RLC?</a:t>
            </a:r>
          </a:p>
        </p:txBody>
      </p:sp>
      <p:pic>
        <p:nvPicPr>
          <p:cNvPr id="1536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5815013"/>
            <a:ext cx="10985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Rectangle 15"/>
          <p:cNvSpPr>
            <a:spLocks noChangeArrowheads="1"/>
          </p:cNvSpPr>
          <p:nvPr/>
        </p:nvSpPr>
        <p:spPr bwMode="auto">
          <a:xfrm>
            <a:off x="228600" y="1549625"/>
            <a:ext cx="1371600" cy="819323"/>
          </a:xfrm>
          <a:prstGeom prst="rect">
            <a:avLst/>
          </a:prstGeom>
          <a:solidFill>
            <a:srgbClr val="4F81BD"/>
          </a:solidFill>
          <a:ln w="63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750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Integrative</a:t>
            </a:r>
            <a:endParaRPr lang="en-US" altLang="en-US" sz="2400" b="1" dirty="0">
              <a:solidFill>
                <a:srgbClr val="FFFFFF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5375" name="Rectangle 17"/>
          <p:cNvSpPr>
            <a:spLocks noChangeArrowheads="1"/>
          </p:cNvSpPr>
          <p:nvPr/>
        </p:nvSpPr>
        <p:spPr bwMode="auto">
          <a:xfrm>
            <a:off x="228600" y="2638129"/>
            <a:ext cx="1371600" cy="819323"/>
          </a:xfrm>
          <a:prstGeom prst="rect">
            <a:avLst/>
          </a:prstGeom>
          <a:solidFill>
            <a:srgbClr val="4F81BD"/>
          </a:solidFill>
          <a:ln w="63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750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Community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Engaging</a:t>
            </a:r>
          </a:p>
        </p:txBody>
      </p:sp>
      <p:sp>
        <p:nvSpPr>
          <p:cNvPr id="15376" name="Rectangle 18"/>
          <p:cNvSpPr>
            <a:spLocks noChangeArrowheads="1"/>
          </p:cNvSpPr>
          <p:nvPr/>
        </p:nvSpPr>
        <p:spPr bwMode="auto">
          <a:xfrm>
            <a:off x="216352" y="3725632"/>
            <a:ext cx="1371600" cy="819323"/>
          </a:xfrm>
          <a:prstGeom prst="rect">
            <a:avLst/>
          </a:prstGeom>
          <a:solidFill>
            <a:srgbClr val="4F81BD"/>
          </a:solidFill>
          <a:ln w="63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750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Cost Effective</a:t>
            </a:r>
          </a:p>
        </p:txBody>
      </p:sp>
      <p:sp>
        <p:nvSpPr>
          <p:cNvPr id="15377" name="Rectangle 19"/>
          <p:cNvSpPr>
            <a:spLocks noChangeArrowheads="1"/>
          </p:cNvSpPr>
          <p:nvPr/>
        </p:nvSpPr>
        <p:spPr bwMode="auto">
          <a:xfrm>
            <a:off x="228600" y="4883991"/>
            <a:ext cx="1371600" cy="819323"/>
          </a:xfrm>
          <a:prstGeom prst="rect">
            <a:avLst/>
          </a:prstGeom>
          <a:solidFill>
            <a:srgbClr val="4F81BD"/>
          </a:solidFill>
          <a:ln w="63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750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Hassle-Free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1600" y="1768065"/>
            <a:ext cx="669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Rescue efforts can be easily integrated to one’s schedule. </a:t>
            </a:r>
            <a:endParaRPr lang="en-US" sz="2400" dirty="0">
              <a:solidFill>
                <a:srgbClr val="FFFFFF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228600" y="5968542"/>
            <a:ext cx="1371600" cy="819323"/>
          </a:xfrm>
          <a:prstGeom prst="rect">
            <a:avLst/>
          </a:prstGeom>
          <a:solidFill>
            <a:srgbClr val="4F81BD"/>
          </a:solidFill>
          <a:ln w="6350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750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·"/>
              <a:defRPr sz="1400">
                <a:solidFill>
                  <a:srgbClr val="53565A"/>
                </a:solidFill>
                <a:latin typeface="Arial" panose="020B0604020202020204" pitchFamily="34" charset="0"/>
                <a:ea typeface="ヒラギノ角ゴ Pro W3"/>
                <a:cs typeface="Genev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Flexible</a:t>
            </a:r>
            <a:endParaRPr lang="en-US" altLang="en-US" sz="2400" b="1" dirty="0">
              <a:solidFill>
                <a:srgbClr val="FFFFFF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91601" y="2626455"/>
            <a:ext cx="7117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Form local partnerships to raise awareness about environmental and sustainable development in the community </a:t>
            </a:r>
            <a:endParaRPr lang="en-US" sz="2400" dirty="0">
              <a:solidFill>
                <a:srgbClr val="FFFFFF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1600" y="3725632"/>
            <a:ext cx="689786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RLC as the most cost effective food rescue program 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in the </a:t>
            </a:r>
            <a:r>
              <a:rPr lang="en-US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industr</a:t>
            </a:r>
            <a:r>
              <a:rPr lang="en-US" altLang="en-US" sz="2400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y</a:t>
            </a:r>
            <a:r>
              <a:rPr lang="en-US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. $1 feeds 8 people. Cost less than 5 cents/</a:t>
            </a:r>
            <a:r>
              <a:rPr lang="en-US" altLang="en-US" sz="2400" dirty="0" err="1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lb</a:t>
            </a:r>
            <a:r>
              <a:rPr lang="en-US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to deliver.</a:t>
            </a:r>
            <a:endParaRPr lang="en-US" altLang="en-US" sz="2400" dirty="0">
              <a:solidFill>
                <a:srgbClr val="FFFFFF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91601" y="4951510"/>
            <a:ext cx="536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Donate any type and amount of food at any time and schedule. </a:t>
            </a:r>
            <a:endParaRPr lang="en-US" sz="2400" dirty="0">
              <a:solidFill>
                <a:srgbClr val="FFFFFF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91601" y="6122430"/>
            <a:ext cx="5364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RLC model is flexible for change. </a:t>
            </a:r>
            <a:endParaRPr lang="en-US" sz="2400" dirty="0">
              <a:solidFill>
                <a:srgbClr val="FFFFFF"/>
              </a:solidFill>
              <a:latin typeface="Abadi MT Condensed Light"/>
              <a:cs typeface="Abadi MT Condensed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83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5609" y="542647"/>
            <a:ext cx="3393763" cy="646327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n-US" altLang="zh-TW" sz="36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Costs and Issues </a:t>
            </a:r>
            <a:endParaRPr lang="en-US" sz="3600" dirty="0">
              <a:solidFill>
                <a:srgbClr val="FFFFFF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2305" y="1821245"/>
            <a:ext cx="5084248" cy="35394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altLang="zh-TW" sz="32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Transportation</a:t>
            </a:r>
          </a:p>
          <a:p>
            <a:pPr marL="571500" indent="-5715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Packaging and Containers</a:t>
            </a:r>
          </a:p>
          <a:p>
            <a:pPr marL="571500" indent="-5715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Publicity </a:t>
            </a:r>
          </a:p>
          <a:p>
            <a:pPr marL="571500" indent="-5715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Food Rescue Educational Outreach and Event Planning</a:t>
            </a:r>
          </a:p>
          <a:p>
            <a:pPr marL="571500" indent="-5715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Volunteer Training</a:t>
            </a:r>
          </a:p>
          <a:p>
            <a:pPr marL="571500" indent="-5715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App Development</a:t>
            </a:r>
            <a:endParaRPr lang="en-US" sz="3200" dirty="0">
              <a:solidFill>
                <a:srgbClr val="FFFFFF"/>
              </a:solidFill>
              <a:latin typeface="Avenir Next Condensed Regular"/>
              <a:cs typeface="Avenir Next Condensed Regular"/>
            </a:endParaRPr>
          </a:p>
        </p:txBody>
      </p:sp>
      <p:pic>
        <p:nvPicPr>
          <p:cNvPr id="4" name="IMG_538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29348" y="14956"/>
            <a:ext cx="2391042" cy="1793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G_5167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9348" y="2349591"/>
            <a:ext cx="2441174" cy="1830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1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29348" y="4625446"/>
            <a:ext cx="2391042" cy="17932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970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3115" y="407914"/>
            <a:ext cx="4290825" cy="646327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n-US" altLang="zh-TW" sz="36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Partnerships and Projects</a:t>
            </a:r>
            <a:endParaRPr lang="en-US" sz="3600" dirty="0">
              <a:solidFill>
                <a:srgbClr val="FFFFFF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0102" y="1206641"/>
            <a:ext cx="8019342" cy="6546404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dirty="0" err="1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Dutchess</a:t>
            </a:r>
            <a:r>
              <a:rPr lang="en-US" sz="36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 Outreach Food Hub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Jewish Social Action Committee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Local Churches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Vassar Dining and Just Food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Hudson Valley Regional Council &amp; Feedback Global—Feeding the 5000</a:t>
            </a:r>
          </a:p>
          <a:p>
            <a:pPr marL="571500" lvl="5" indent="-571500">
              <a:lnSpc>
                <a:spcPct val="130000"/>
              </a:lnSpc>
              <a:buFont typeface="Arial"/>
              <a:buChar char="•"/>
            </a:pPr>
            <a:endParaRPr lang="en-US" sz="3600" dirty="0" smtClean="0">
              <a:solidFill>
                <a:srgbClr val="FFFFFF"/>
              </a:solidFill>
              <a:latin typeface="Avenir Next Condensed Regular"/>
              <a:cs typeface="Avenir Next Condensed Regular"/>
            </a:endParaRP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endParaRPr lang="en-US" sz="3600" dirty="0" smtClean="0">
              <a:solidFill>
                <a:srgbClr val="FFFFFF"/>
              </a:solidFill>
              <a:latin typeface="Avenir Next Condensed Regular"/>
              <a:cs typeface="Avenir Next Condensed Regular"/>
            </a:endParaRP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endParaRPr lang="en-US" sz="3600" dirty="0">
              <a:solidFill>
                <a:srgbClr val="FFFFFF"/>
              </a:solidFill>
              <a:latin typeface="Avenir Next Condensed Regular"/>
              <a:cs typeface="Avenir Next Condense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0862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G_5476.jpg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6422306" y="1774314"/>
            <a:ext cx="1437955" cy="1917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552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2659" y="1895873"/>
            <a:ext cx="1320403" cy="1760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5595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24754" y="-16795"/>
            <a:ext cx="2404225" cy="1865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5735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68361" y="1860700"/>
            <a:ext cx="1373161" cy="1830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G_5734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13230" y="1890315"/>
            <a:ext cx="1344961" cy="1793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G_5747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74194" y="-59309"/>
            <a:ext cx="1889568" cy="1971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G_5767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253960" y="476"/>
            <a:ext cx="2487232" cy="1865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noname.jpe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-63633" y="0"/>
            <a:ext cx="2487232" cy="1865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G_5209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-15538" y="1879500"/>
            <a:ext cx="2391042" cy="1793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5492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812847" y="1817493"/>
            <a:ext cx="1320402" cy="1917295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1221918" y="4100551"/>
            <a:ext cx="6700173" cy="519373"/>
          </a:xfrm>
          <a:prstGeom prst="rect">
            <a:avLst/>
          </a:prstGeom>
          <a:blipFill>
            <a:blip r:embed="rId1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500" b="1">
                <a:solidFill>
                  <a:srgbClr val="F5F8EB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FDF5DB"/>
                </a:solidFill>
                <a:latin typeface="Avenir Next Condensed Regular"/>
                <a:cs typeface="Avenir Next Condensed Regular"/>
              </a:rPr>
              <a:t>+ </a:t>
            </a:r>
            <a:r>
              <a:rPr lang="en-US" sz="3400" dirty="0">
                <a:solidFill>
                  <a:srgbClr val="FDF5DB"/>
                </a:solidFill>
                <a:latin typeface="Avenir Next Condensed Regular"/>
                <a:cs typeface="Avenir Next Condensed Regular"/>
              </a:rPr>
              <a:t>22,000 </a:t>
            </a:r>
            <a:r>
              <a:rPr sz="3400" dirty="0">
                <a:solidFill>
                  <a:srgbClr val="FDF5DB"/>
                </a:solidFill>
                <a:latin typeface="Avenir Next Condensed Regular"/>
                <a:cs typeface="Avenir Next Condensed Regular"/>
              </a:rPr>
              <a:t>pounds rescued </a:t>
            </a:r>
            <a:r>
              <a:rPr lang="en-US" sz="3400" dirty="0">
                <a:solidFill>
                  <a:srgbClr val="FDF5DB"/>
                </a:solidFill>
                <a:latin typeface="Avenir Next Condensed Regular"/>
                <a:cs typeface="Avenir Next Condensed Regular"/>
              </a:rPr>
              <a:t>since June 2015</a:t>
            </a:r>
            <a:r>
              <a:rPr sz="3400" dirty="0">
                <a:solidFill>
                  <a:srgbClr val="FDF5DB"/>
                </a:solidFill>
                <a:latin typeface="Avenir Next Condensed Regular"/>
                <a:cs typeface="Avenir Next Condensed Regular"/>
              </a:rPr>
              <a:t>!</a:t>
            </a:r>
          </a:p>
        </p:txBody>
      </p:sp>
      <p:sp>
        <p:nvSpPr>
          <p:cNvPr id="17" name="Shape 193"/>
          <p:cNvSpPr/>
          <p:nvPr/>
        </p:nvSpPr>
        <p:spPr>
          <a:xfrm>
            <a:off x="1169596" y="4995392"/>
            <a:ext cx="3335446" cy="523220"/>
          </a:xfrm>
          <a:prstGeom prst="rect">
            <a:avLst/>
          </a:prstGeom>
          <a:blipFill>
            <a:blip r:embed="rId1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500" b="1">
                <a:solidFill>
                  <a:srgbClr val="F5F8EB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400" dirty="0" smtClean="0">
                <a:solidFill>
                  <a:srgbClr val="FDF5DB"/>
                </a:solidFill>
                <a:latin typeface="Avenir Next Condensed Regular"/>
                <a:cs typeface="Avenir Next Condensed Regular"/>
              </a:rPr>
              <a:t>18,487 Meals Served.</a:t>
            </a:r>
            <a:endParaRPr sz="3400" dirty="0">
              <a:solidFill>
                <a:srgbClr val="FDF5DB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18" name="Shape 193"/>
          <p:cNvSpPr/>
          <p:nvPr/>
        </p:nvSpPr>
        <p:spPr>
          <a:xfrm>
            <a:off x="1160088" y="5935942"/>
            <a:ext cx="5090823" cy="523220"/>
          </a:xfrm>
          <a:prstGeom prst="rect">
            <a:avLst/>
          </a:prstGeom>
          <a:blipFill>
            <a:blip r:embed="rId1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500" b="1">
                <a:solidFill>
                  <a:srgbClr val="F5F8EB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400" dirty="0" smtClean="0">
                <a:solidFill>
                  <a:srgbClr val="FDF5DB"/>
                </a:solidFill>
                <a:latin typeface="Avenir Next Condensed Regular"/>
                <a:cs typeface="Avenir Next Condensed Regular"/>
              </a:rPr>
              <a:t>7,150 tons CO2 Emissions Saved.</a:t>
            </a:r>
            <a:endParaRPr sz="3400" dirty="0">
              <a:solidFill>
                <a:srgbClr val="FDF5DB"/>
              </a:solidFill>
              <a:latin typeface="Avenir Next Condensed Regular"/>
              <a:cs typeface="Avenir Next Condense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1644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1172" y="1239850"/>
            <a:ext cx="7488171" cy="3970314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n-US" altLang="zh-TW" sz="36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For more information..</a:t>
            </a:r>
          </a:p>
          <a:p>
            <a:endParaRPr lang="en-US" sz="3600" dirty="0">
              <a:solidFill>
                <a:srgbClr val="FFFFFF"/>
              </a:solidFill>
              <a:latin typeface="Avenir Next Condensed Regular"/>
              <a:cs typeface="Avenir Next Condensed Regular"/>
            </a:endParaRPr>
          </a:p>
          <a:p>
            <a:r>
              <a:rPr lang="en-US" sz="36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  <a:hlinkClick r:id="rId2"/>
              </a:rPr>
              <a:t>siennah.yang@rescuingleftovercuisine.org</a:t>
            </a:r>
            <a:endParaRPr lang="en-US" sz="3600" dirty="0" smtClean="0">
              <a:solidFill>
                <a:srgbClr val="FFFFFF"/>
              </a:solidFill>
              <a:latin typeface="Avenir Next Condensed Regular"/>
              <a:cs typeface="Avenir Next Condensed Regular"/>
            </a:endParaRPr>
          </a:p>
          <a:p>
            <a:endParaRPr lang="en-US" sz="3600" dirty="0">
              <a:solidFill>
                <a:srgbClr val="FFFFFF"/>
              </a:solidFill>
              <a:latin typeface="Avenir Next Condensed Regular"/>
              <a:cs typeface="Avenir Next Condensed Regular"/>
            </a:endParaRPr>
          </a:p>
          <a:p>
            <a:r>
              <a:rPr lang="en-US" sz="3600" dirty="0" err="1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r</a:t>
            </a:r>
            <a:r>
              <a:rPr lang="en-US" sz="3600" dirty="0" err="1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escuingleftovercuisine.org</a:t>
            </a:r>
            <a:endParaRPr lang="en-US" sz="3600" dirty="0" smtClean="0">
              <a:solidFill>
                <a:srgbClr val="FFFFFF"/>
              </a:solidFill>
              <a:latin typeface="Avenir Next Condensed Regular"/>
              <a:cs typeface="Avenir Next Condensed Regular"/>
            </a:endParaRPr>
          </a:p>
          <a:p>
            <a:endParaRPr lang="en-US" sz="3600" dirty="0">
              <a:solidFill>
                <a:srgbClr val="FFFFFF"/>
              </a:solidFill>
              <a:latin typeface="Avenir Next Condensed Regular"/>
              <a:cs typeface="Avenir Next Condensed Regular"/>
            </a:endParaRPr>
          </a:p>
          <a:p>
            <a:r>
              <a:rPr lang="en-US" sz="3600" dirty="0" err="1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f</a:t>
            </a:r>
            <a:r>
              <a:rPr lang="en-US" sz="3600" dirty="0" err="1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acebook.com</a:t>
            </a:r>
            <a:r>
              <a:rPr lang="en-US" sz="36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/</a:t>
            </a:r>
            <a:r>
              <a:rPr lang="en-US" sz="3600" dirty="0" err="1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RLCinPoughkeepsie</a:t>
            </a:r>
            <a:endParaRPr lang="en-US" sz="3600" dirty="0">
              <a:solidFill>
                <a:srgbClr val="FFFFFF"/>
              </a:solidFill>
              <a:latin typeface="Avenir Next Condensed Regular"/>
              <a:cs typeface="Avenir Next Condense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0616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6-02-11 23.17.5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6" b="13133"/>
          <a:stretch/>
        </p:blipFill>
        <p:spPr>
          <a:xfrm>
            <a:off x="0" y="0"/>
            <a:ext cx="9144000" cy="3499750"/>
          </a:xfrm>
          <a:prstGeom prst="rect">
            <a:avLst/>
          </a:prstGeom>
        </p:spPr>
      </p:pic>
      <p:pic>
        <p:nvPicPr>
          <p:cNvPr id="6" name="discarded-fresh-bread-006.jpg"/>
          <p:cNvPicPr/>
          <p:nvPr/>
        </p:nvPicPr>
        <p:blipFill rotWithShape="1">
          <a:blip r:embed="rId4">
            <a:extLst/>
          </a:blip>
          <a:srcRect l="5587" t="23526"/>
          <a:stretch/>
        </p:blipFill>
        <p:spPr>
          <a:xfrm>
            <a:off x="634962" y="3814753"/>
            <a:ext cx="2802589" cy="2758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38848" y="3814753"/>
            <a:ext cx="3817922" cy="28168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334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6-02-12 23.21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10" y="1007081"/>
            <a:ext cx="4400944" cy="5580947"/>
          </a:xfrm>
          <a:prstGeom prst="rect">
            <a:avLst/>
          </a:prstGeom>
        </p:spPr>
      </p:pic>
      <p:pic>
        <p:nvPicPr>
          <p:cNvPr id="7" name="Picture 6" descr="Screenshot 2016-02-12 23.27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28" y="1007081"/>
            <a:ext cx="4112020" cy="5538397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267028" y="5035403"/>
            <a:ext cx="3893067" cy="1510075"/>
          </a:xfrm>
          <a:prstGeom prst="frame">
            <a:avLst>
              <a:gd name="adj1" fmla="val 5528"/>
            </a:avLst>
          </a:prstGeom>
          <a:solidFill>
            <a:schemeClr val="accent4">
              <a:lumMod val="75000"/>
            </a:schemeClr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7790" y="148711"/>
            <a:ext cx="9144000" cy="5645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algn="ctr" defTabSz="410751" latinLnBrk="1" hangingPunct="0"/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badi MT Condensed Light"/>
                <a:ea typeface="+mn-ea"/>
                <a:cs typeface="Abadi MT Condensed Light"/>
                <a:sym typeface="Palatino"/>
              </a:rPr>
              <a:t>Food Insecurity in </a:t>
            </a:r>
            <a:r>
              <a:rPr lang="en-US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badi MT Condensed Light"/>
                <a:ea typeface="+mn-ea"/>
                <a:cs typeface="Abadi MT Condensed Light"/>
                <a:sym typeface="Palatino"/>
              </a:rPr>
              <a:t>Poughkeepsie</a:t>
            </a:r>
            <a:endParaRPr lang="en-US" sz="3200" b="1" dirty="0">
              <a:solidFill>
                <a:schemeClr val="tx2">
                  <a:lumMod val="75000"/>
                  <a:lumOff val="25000"/>
                </a:schemeClr>
              </a:solidFill>
              <a:latin typeface="Abadi MT Condensed Light"/>
              <a:ea typeface="+mn-ea"/>
              <a:cs typeface="Abadi MT Condensed Light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7564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14" name="Screenshot 2015-08-25 22.01.2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25631"/>
            <a:ext cx="9144001" cy="50067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998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52973" y="1614123"/>
            <a:ext cx="1800493" cy="1757407"/>
            <a:chOff x="648090" y="1383231"/>
            <a:chExt cx="1323976" cy="1260000"/>
          </a:xfrm>
        </p:grpSpPr>
        <p:sp>
          <p:nvSpPr>
            <p:cNvPr id="3" name="Oval 2"/>
            <p:cNvSpPr/>
            <p:nvPr/>
          </p:nvSpPr>
          <p:spPr>
            <a:xfrm>
              <a:off x="661520" y="1383231"/>
              <a:ext cx="1260000" cy="1260000"/>
            </a:xfrm>
            <a:prstGeom prst="ellipse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48090" y="1890181"/>
              <a:ext cx="1323976" cy="330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  <a:latin typeface="Avenir Next Condensed Regular"/>
                  <a:cs typeface="Avenir Next Condensed Regular"/>
                </a:rPr>
                <a:t>Food Recipient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5893" y="4179026"/>
            <a:ext cx="2142907" cy="1747353"/>
            <a:chOff x="661521" y="2893714"/>
            <a:chExt cx="1559058" cy="1260000"/>
          </a:xfrm>
        </p:grpSpPr>
        <p:sp>
          <p:nvSpPr>
            <p:cNvPr id="6" name="Oval 5"/>
            <p:cNvSpPr/>
            <p:nvPr/>
          </p:nvSpPr>
          <p:spPr>
            <a:xfrm>
              <a:off x="661521" y="2893714"/>
              <a:ext cx="1260000" cy="1260000"/>
            </a:xfrm>
            <a:prstGeom prst="ellipse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66335" y="3349567"/>
              <a:ext cx="1454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  <a:latin typeface="Avenir Next Condensed Regular"/>
                  <a:cs typeface="Avenir Next Condensed Regular"/>
                </a:rPr>
                <a:t>Food Donor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351225" y="1964325"/>
            <a:ext cx="4281462" cy="120032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Map all places</a:t>
            </a:r>
            <a:r>
              <a:rPr lang="zh-TW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that receive food</a:t>
            </a:r>
            <a:r>
              <a:rPr lang="en-US" sz="2400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.</a:t>
            </a:r>
            <a:endParaRPr lang="en-US" sz="2400" dirty="0" smtClean="0">
              <a:solidFill>
                <a:srgbClr val="FFFFFF"/>
              </a:solidFill>
              <a:latin typeface="Abadi MT Condensed Light"/>
              <a:cs typeface="Abadi MT Condensed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Understand what food</a:t>
            </a:r>
            <a:r>
              <a:rPr lang="zh-TW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they</a:t>
            </a:r>
            <a:r>
              <a:rPr lang="zh-TW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need</a:t>
            </a:r>
            <a:r>
              <a:rPr lang="zh-TW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and</a:t>
            </a:r>
            <a:r>
              <a:rPr lang="zh-TW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when</a:t>
            </a:r>
            <a:r>
              <a:rPr lang="zh-TW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we</a:t>
            </a:r>
            <a:r>
              <a:rPr lang="zh-TW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can</a:t>
            </a:r>
            <a:r>
              <a:rPr lang="zh-TW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donate.</a:t>
            </a:r>
            <a:endParaRPr lang="en-US" sz="2400" dirty="0" smtClean="0">
              <a:solidFill>
                <a:srgbClr val="FFFFFF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3466" y="4224086"/>
            <a:ext cx="4281462" cy="156965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Reach</a:t>
            </a:r>
            <a:r>
              <a:rPr lang="zh-TW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out</a:t>
            </a:r>
            <a:r>
              <a:rPr lang="zh-TW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to</a:t>
            </a:r>
            <a:r>
              <a:rPr lang="zh-TW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food</a:t>
            </a:r>
            <a:r>
              <a:rPr lang="zh-TW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industries</a:t>
            </a:r>
            <a:r>
              <a:rPr lang="zh-TW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with</a:t>
            </a:r>
            <a:r>
              <a:rPr lang="zh-TW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potential</a:t>
            </a:r>
            <a:r>
              <a:rPr lang="zh-TW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leftover</a:t>
            </a:r>
            <a:r>
              <a:rPr lang="zh-TW" alt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food.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They can donate any type of food at any schedule </a:t>
            </a:r>
            <a:r>
              <a:rPr lang="en-US" altLang="zh-TW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and</a:t>
            </a:r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 any amount.</a:t>
            </a:r>
          </a:p>
        </p:txBody>
      </p:sp>
      <p:pic>
        <p:nvPicPr>
          <p:cNvPr id="22" name="Screenshot 2015-08-26 00.21.5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2687" y="1980255"/>
            <a:ext cx="2331704" cy="991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Screenshot 2015-08-19 23.02.12.png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7133026" y="4224086"/>
            <a:ext cx="1303275" cy="1219133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ctangle 27"/>
          <p:cNvSpPr/>
          <p:nvPr/>
        </p:nvSpPr>
        <p:spPr>
          <a:xfrm>
            <a:off x="2958729" y="208149"/>
            <a:ext cx="2775916" cy="646331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n-US" altLang="zh-TW" sz="3600" dirty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How</a:t>
            </a:r>
            <a:r>
              <a:rPr lang="zh-TW" altLang="en-US" sz="3600" dirty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 </a:t>
            </a:r>
            <a:r>
              <a:rPr lang="en-US" altLang="zh-TW" sz="3600" dirty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RLC</a:t>
            </a:r>
            <a:r>
              <a:rPr lang="zh-TW" altLang="en-US" sz="3600" dirty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 </a:t>
            </a:r>
            <a:r>
              <a:rPr lang="en-US" altLang="zh-TW" sz="3600" dirty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Works</a:t>
            </a:r>
            <a:endParaRPr lang="en-US" sz="3600" dirty="0">
              <a:solidFill>
                <a:srgbClr val="FFFFFF"/>
              </a:solidFill>
              <a:latin typeface="Avenir Next Condensed Regular"/>
              <a:cs typeface="Avenir Next Condense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492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455414" y="279603"/>
            <a:ext cx="8233172" cy="60095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400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Some of Our </a:t>
            </a:r>
            <a:r>
              <a:rPr sz="3400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Current Recipients</a:t>
            </a:r>
          </a:p>
        </p:txBody>
      </p:sp>
      <p:pic>
        <p:nvPicPr>
          <p:cNvPr id="127" name="Screenshot 2015-08-25 22.07.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58374" y="4396288"/>
            <a:ext cx="303610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Screenshot 2015-08-26 00.21.0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367" y="4637389"/>
            <a:ext cx="4518423" cy="1625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Screenshot 2015-08-26 00.21.3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14183" y="4823411"/>
            <a:ext cx="2592870" cy="1479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creenshot 2015-08-26 00.21.48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358374" y="4396288"/>
            <a:ext cx="160735" cy="232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Screenshot 2015-08-26 00.21.57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03087" y="951003"/>
            <a:ext cx="4146218" cy="1282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Screenshot 2015-08-26 00.22.11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43521" y="3772685"/>
            <a:ext cx="6187302" cy="749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Screenshot 2015-08-26 00.22.36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4701" y="983840"/>
            <a:ext cx="2990031" cy="1249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Screenshot 2015-08-26 00.23.01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73352" y="2553189"/>
            <a:ext cx="4620031" cy="89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Screenshot 2015-08-26 00.24.45.png"/>
          <p:cNvPicPr/>
          <p:nvPr/>
        </p:nvPicPr>
        <p:blipFill>
          <a:blip r:embed="rId10">
            <a:extLst/>
          </a:blip>
          <a:srcRect l="10381" r="4818" b="4553"/>
          <a:stretch>
            <a:fillRect/>
          </a:stretch>
        </p:blipFill>
        <p:spPr>
          <a:xfrm>
            <a:off x="5077589" y="2308084"/>
            <a:ext cx="1372422" cy="1374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Screenshot 2015-08-26 00.25.04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634178" y="2308071"/>
            <a:ext cx="2098334" cy="1374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Screenshot 2015-08-26 00.28.16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77690" y="3657409"/>
            <a:ext cx="2175335" cy="8718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7757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creenshot 2015-08-14 13.02.5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9637" y="3004868"/>
            <a:ext cx="2173999" cy="1025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Screenshot 2015-08-19 22.56.2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7390" y="1701189"/>
            <a:ext cx="2989512" cy="1201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Screenshot 2015-08-19 22.56.4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35837" y="4982012"/>
            <a:ext cx="1747800" cy="146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Screenshot 2015-08-19 22.59.30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66147" y="883972"/>
            <a:ext cx="4790277" cy="716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Screenshot 2015-08-19 23.00.13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3317" y="2701914"/>
            <a:ext cx="3239575" cy="871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Screenshot 2015-08-19 23.02.12.png"/>
          <p:cNvPicPr/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413317" y="770423"/>
            <a:ext cx="1926138" cy="1682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G_5505.jpg"/>
          <p:cNvPicPr/>
          <p:nvPr/>
        </p:nvPicPr>
        <p:blipFill>
          <a:blip r:embed="rId8">
            <a:extLst/>
          </a:blip>
          <a:srcRect l="43704" t="18729" r="24675" b="1326"/>
          <a:stretch>
            <a:fillRect/>
          </a:stretch>
        </p:blipFill>
        <p:spPr>
          <a:xfrm>
            <a:off x="7646992" y="3004868"/>
            <a:ext cx="1059734" cy="3572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5542.jpg"/>
          <p:cNvPicPr/>
          <p:nvPr/>
        </p:nvPicPr>
        <p:blipFill>
          <a:blip r:embed="rId9">
            <a:extLst/>
          </a:blip>
          <a:srcRect l="5787" t="19834" r="23513" b="55412"/>
          <a:stretch>
            <a:fillRect/>
          </a:stretch>
        </p:blipFill>
        <p:spPr>
          <a:xfrm>
            <a:off x="7371988" y="1829554"/>
            <a:ext cx="1334738" cy="62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G_5536-enhanced.jpeg"/>
          <p:cNvPicPr/>
          <p:nvPr/>
        </p:nvPicPr>
        <p:blipFill>
          <a:blip r:embed="rId10">
            <a:extLst/>
          </a:blip>
          <a:srcRect l="35631" t="32731" r="21199" b="57612"/>
          <a:stretch>
            <a:fillRect/>
          </a:stretch>
        </p:blipFill>
        <p:spPr>
          <a:xfrm>
            <a:off x="413317" y="3839058"/>
            <a:ext cx="2220400" cy="764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Screenshot 2015-08-19 23.49.33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3317" y="4741678"/>
            <a:ext cx="2894726" cy="478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Screenshot 2015-08-20 00.10.43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735837" y="4170177"/>
            <a:ext cx="2019822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2339455" y="220503"/>
            <a:ext cx="4227809" cy="584295"/>
          </a:xfrm>
          <a:prstGeom prst="rect">
            <a:avLst/>
          </a:prstGeom>
        </p:spPr>
        <p:txBody>
          <a:bodyPr wrap="none" lIns="64291" tIns="32146" rIns="64291" bIns="32146">
            <a:sp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Some of Our Current Donors </a:t>
            </a:r>
            <a:endParaRPr lang="en-US" sz="3400" dirty="0">
              <a:solidFill>
                <a:srgbClr val="FFFFFF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9812" y="5768056"/>
            <a:ext cx="2782770" cy="588140"/>
          </a:xfrm>
          <a:prstGeom prst="rect">
            <a:avLst/>
          </a:prstGeom>
          <a:ln w="38100" cmpd="sng">
            <a:solidFill>
              <a:schemeClr val="tx2"/>
            </a:solidFill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3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badi MT Condensed Light"/>
                <a:cs typeface="Abadi MT Condensed Light"/>
              </a:rPr>
              <a:t>+25 food donors!</a:t>
            </a:r>
            <a:endParaRPr lang="en-US" sz="3400" b="1" dirty="0">
              <a:solidFill>
                <a:schemeClr val="accent5">
                  <a:lumMod val="20000"/>
                  <a:lumOff val="80000"/>
                </a:schemeClr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607259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455414" y="158219"/>
            <a:ext cx="8233172" cy="85664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FFFFF">
                    <a:alpha val="95000"/>
                  </a:srgbClr>
                </a:solidFill>
                <a:latin typeface="Abadi MT Condensed Light"/>
                <a:cs typeface="Abadi MT Condensed Light"/>
              </a:rPr>
              <a:t>Why should they donate?</a:t>
            </a:r>
          </a:p>
        </p:txBody>
      </p:sp>
      <p:sp>
        <p:nvSpPr>
          <p:cNvPr id="141" name="Shape 141"/>
          <p:cNvSpPr/>
          <p:nvPr/>
        </p:nvSpPr>
        <p:spPr>
          <a:xfrm>
            <a:off x="275155" y="1441047"/>
            <a:ext cx="3447036" cy="308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500"/>
            </a:lvl1pPr>
          </a:lstStyle>
          <a:p>
            <a:pPr marL="514350" lvl="0" indent="-514350"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chemeClr val="tx1"/>
                </a:solidFill>
                <a:latin typeface="Abadi MT Condensed Light"/>
                <a:cs typeface="Abadi MT Condensed Light"/>
              </a:rPr>
              <a:t>Brand Name </a:t>
            </a:r>
            <a:r>
              <a:rPr sz="2800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publicized</a:t>
            </a:r>
            <a:endParaRPr lang="en-US" sz="2800" dirty="0" smtClean="0">
              <a:solidFill>
                <a:schemeClr val="tx1"/>
              </a:solidFill>
              <a:latin typeface="Abadi MT Condensed Light"/>
              <a:cs typeface="Abadi MT Condensed Light"/>
            </a:endParaRPr>
          </a:p>
          <a:p>
            <a:pPr marL="514350" lvl="0" indent="-514350"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endParaRPr lang="en-US" sz="2800" dirty="0">
              <a:solidFill>
                <a:schemeClr val="tx1"/>
              </a:solidFill>
              <a:latin typeface="Abadi MT Condensed Light"/>
              <a:cs typeface="Abadi MT Condensed Light"/>
            </a:endParaRPr>
          </a:p>
          <a:p>
            <a:pPr marL="514350" lvl="0" indent="-514350"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chemeClr val="tx1"/>
                </a:solidFill>
                <a:latin typeface="Abadi MT Condensed Light"/>
                <a:cs typeface="Abadi MT Condensed Light"/>
              </a:rPr>
              <a:t>All donations are 50% tax deductible with a RLC Donation Receipt</a:t>
            </a:r>
          </a:p>
          <a:p>
            <a:pPr marL="514350" lvl="0" indent="-514350"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endParaRPr lang="en-US" sz="2800" dirty="0">
              <a:solidFill>
                <a:schemeClr val="tx1"/>
              </a:solidFill>
              <a:latin typeface="Abadi MT Condensed Light"/>
              <a:cs typeface="Abadi MT Condensed Light"/>
            </a:endParaRPr>
          </a:p>
          <a:p>
            <a:pPr marL="514350" lvl="0" indent="-514350"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chemeClr val="tx1"/>
              </a:solidFill>
              <a:latin typeface="Abadi MT Condensed Light"/>
              <a:cs typeface="Abadi MT Condensed Light"/>
            </a:endParaRPr>
          </a:p>
        </p:txBody>
      </p:sp>
      <p:pic>
        <p:nvPicPr>
          <p:cNvPr id="142" name="Screenshot 2015-08-14 12.30.4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22191" y="1296993"/>
            <a:ext cx="2621824" cy="3232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Screenshot 2015-08-14 12.34.43.png"/>
          <p:cNvPicPr/>
          <p:nvPr/>
        </p:nvPicPr>
        <p:blipFill>
          <a:blip r:embed="rId4">
            <a:extLst/>
          </a:blip>
          <a:srcRect l="4913"/>
          <a:stretch>
            <a:fillRect/>
          </a:stretch>
        </p:blipFill>
        <p:spPr>
          <a:xfrm>
            <a:off x="6568573" y="2276879"/>
            <a:ext cx="2363076" cy="225251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185331" y="2656393"/>
            <a:ext cx="3149731" cy="256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sz="1200" dirty="0">
              <a:solidFill>
                <a:srgbClr val="54605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8133" y="4902194"/>
            <a:ext cx="700811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3. Bill </a:t>
            </a:r>
            <a:r>
              <a:rPr lang="en-US" sz="2800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Emerson Good Samaritan Food Donation </a:t>
            </a:r>
            <a:r>
              <a:rPr lang="en-US" sz="28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Act: </a:t>
            </a:r>
            <a:r>
              <a:rPr lang="en-US" sz="2800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 </a:t>
            </a:r>
            <a:endParaRPr lang="en-US" sz="2800" dirty="0" smtClean="0">
              <a:solidFill>
                <a:srgbClr val="FFFFFF"/>
              </a:solidFill>
              <a:latin typeface="Abadi MT Condensed Light"/>
              <a:cs typeface="Abadi MT Condensed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Protects </a:t>
            </a:r>
            <a:r>
              <a:rPr lang="en-US" sz="2400" dirty="0">
                <a:solidFill>
                  <a:srgbClr val="FFFFFF"/>
                </a:solidFill>
                <a:latin typeface="Abadi MT Condensed Light"/>
                <a:cs typeface="Abadi MT Condensed Light"/>
              </a:rPr>
              <a:t>the donor and the recipient agency against liability, excepting only gross negligence and/or intentional </a:t>
            </a:r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misconduct.</a:t>
            </a:r>
            <a:endParaRPr lang="en-US" sz="2400" dirty="0">
              <a:solidFill>
                <a:srgbClr val="FFFFFF"/>
              </a:solidFill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2782771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07379" y="1304487"/>
            <a:ext cx="2085736" cy="1694862"/>
            <a:chOff x="352055" y="4567669"/>
            <a:chExt cx="1449306" cy="1260000"/>
          </a:xfrm>
        </p:grpSpPr>
        <p:sp>
          <p:nvSpPr>
            <p:cNvPr id="8" name="Oval 7"/>
            <p:cNvSpPr/>
            <p:nvPr/>
          </p:nvSpPr>
          <p:spPr>
            <a:xfrm>
              <a:off x="352055" y="4567669"/>
              <a:ext cx="1260000" cy="1260000"/>
            </a:xfrm>
            <a:prstGeom prst="ellipse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2301" y="4895390"/>
              <a:ext cx="12490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  <a:latin typeface="Avenir Next Condensed Regular"/>
                  <a:cs typeface="Avenir Next Condensed Regular"/>
                </a:rPr>
                <a:t>Volunteer</a:t>
              </a:r>
            </a:p>
            <a:p>
              <a:r>
                <a:rPr lang="en-US" sz="2400" dirty="0">
                  <a:solidFill>
                    <a:srgbClr val="FFFFFF"/>
                  </a:solidFill>
                  <a:latin typeface="Avenir Next Condensed Regular"/>
                  <a:cs typeface="Avenir Next Condensed Regular"/>
                </a:rPr>
                <a:t> Rescuers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9202" y="3783621"/>
            <a:ext cx="1892023" cy="2521580"/>
            <a:chOff x="2679652" y="4468572"/>
            <a:chExt cx="1260000" cy="1883305"/>
          </a:xfrm>
        </p:grpSpPr>
        <p:sp>
          <p:nvSpPr>
            <p:cNvPr id="10" name="Oval 9"/>
            <p:cNvSpPr/>
            <p:nvPr/>
          </p:nvSpPr>
          <p:spPr>
            <a:xfrm>
              <a:off x="2679652" y="4468572"/>
              <a:ext cx="1260000" cy="1257483"/>
            </a:xfrm>
            <a:prstGeom prst="ellipse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88962" y="4782217"/>
              <a:ext cx="85791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  <a:latin typeface="Avenir Next Condensed Regular"/>
                  <a:cs typeface="Avenir Next Condensed Regular"/>
                </a:rPr>
                <a:t>Partner Agencies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351225" y="1745314"/>
            <a:ext cx="4124073" cy="120032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Food is all transported by volunteers.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Volunteer hours are flexible.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08614" y="3997321"/>
            <a:ext cx="4124073" cy="156965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badi MT Condensed Light"/>
                <a:cs typeface="Abadi MT Condensed Light"/>
              </a:rPr>
              <a:t>Partner with agencies and organizations in the area to raise awareness about food waste in the community.</a:t>
            </a:r>
          </a:p>
        </p:txBody>
      </p:sp>
      <p:pic>
        <p:nvPicPr>
          <p:cNvPr id="26" name="Picture 25" descr="IMG_36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99" y="1747046"/>
            <a:ext cx="2104218" cy="157816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693115" y="407914"/>
            <a:ext cx="4290825" cy="646327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n-US" altLang="zh-TW" sz="3600" dirty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How</a:t>
            </a:r>
            <a:r>
              <a:rPr lang="zh-TW" altLang="en-US" sz="3600" dirty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 </a:t>
            </a:r>
            <a:r>
              <a:rPr lang="en-US" altLang="zh-TW" sz="3600" dirty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RLC</a:t>
            </a:r>
            <a:r>
              <a:rPr lang="zh-TW" altLang="en-US" sz="3600" dirty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 </a:t>
            </a:r>
            <a:r>
              <a:rPr lang="en-US" altLang="zh-TW" sz="3600" dirty="0" smtClean="0">
                <a:solidFill>
                  <a:srgbClr val="FFFFFF"/>
                </a:solidFill>
                <a:latin typeface="Avenir Next Condensed Regular"/>
                <a:cs typeface="Avenir Next Condensed Regular"/>
              </a:rPr>
              <a:t>Works cont.</a:t>
            </a:r>
            <a:endParaRPr lang="en-US" sz="3600" dirty="0">
              <a:solidFill>
                <a:srgbClr val="FFFFFF"/>
              </a:solidFill>
              <a:latin typeface="Avenir Next Condensed Regular"/>
              <a:cs typeface="Avenir Next Condensed Regular"/>
            </a:endParaRPr>
          </a:p>
        </p:txBody>
      </p:sp>
      <p:pic>
        <p:nvPicPr>
          <p:cNvPr id="24" name="IMG_573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5298" y="3604908"/>
            <a:ext cx="2183445" cy="29112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45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ppLayoutObject"/>
</p:tagLst>
</file>

<file path=ppt/theme/theme1.xml><?xml version="1.0" encoding="utf-8"?>
<a:theme xmlns:a="http://schemas.openxmlformats.org/drawingml/2006/main" name="blue-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1009</TotalTime>
  <Words>369</Words>
  <Application>Microsoft Office PowerPoint</Application>
  <PresentationFormat>On-screen Show (4:3)</PresentationFormat>
  <Paragraphs>69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Playfair Display</vt:lpstr>
      <vt:lpstr>Calibri</vt:lpstr>
      <vt:lpstr>ヒラギノ角ゴ Pro W3</vt:lpstr>
      <vt:lpstr>Lato</vt:lpstr>
      <vt:lpstr>Palatino</vt:lpstr>
      <vt:lpstr>Avenir Next Condensed Regular</vt:lpstr>
      <vt:lpstr>Arial</vt:lpstr>
      <vt:lpstr>Abadi MT Condensed Light</vt:lpstr>
      <vt:lpstr>blue-gold</vt:lpstr>
      <vt:lpstr>Rescuing Leftover Cuisine Mid-Hudson Area. Siennah Yang</vt:lpstr>
      <vt:lpstr>PowerPoint Presentation</vt:lpstr>
      <vt:lpstr>PowerPoint Presentation</vt:lpstr>
      <vt:lpstr>PowerPoint Presentation</vt:lpstr>
      <vt:lpstr>PowerPoint Presentation</vt:lpstr>
      <vt:lpstr>Some of Our Current Recipients</vt:lpstr>
      <vt:lpstr>PowerPoint Presentation</vt:lpstr>
      <vt:lpstr>Why should they donate?</vt:lpstr>
      <vt:lpstr>PowerPoint Presentation</vt:lpstr>
      <vt:lpstr>Why RLC?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</dc:creator>
  <cp:lastModifiedBy>Rich</cp:lastModifiedBy>
  <cp:revision>31</cp:revision>
  <dcterms:modified xsi:type="dcterms:W3CDTF">2016-03-15T19:44:50Z</dcterms:modified>
</cp:coreProperties>
</file>