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ink/ink4.xml" ContentType="application/inkml+xml"/>
  <Override PartName="/ppt/ink/ink3.xml" ContentType="application/inkml+xml"/>
  <Override PartName="/ppt/ink/ink2.xml" ContentType="application/inkml+xml"/>
  <Override PartName="/ppt/ink/ink1.xml" ContentType="application/inkml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1594" r:id="rId6"/>
    <p:sldId id="260" r:id="rId7"/>
    <p:sldId id="261" r:id="rId8"/>
    <p:sldId id="1619" r:id="rId9"/>
    <p:sldId id="263" r:id="rId10"/>
    <p:sldId id="264" r:id="rId11"/>
    <p:sldId id="1606" r:id="rId12"/>
    <p:sldId id="1605" r:id="rId13"/>
    <p:sldId id="1611" r:id="rId14"/>
    <p:sldId id="1612" r:id="rId15"/>
    <p:sldId id="1609" r:id="rId16"/>
    <p:sldId id="266" r:id="rId17"/>
    <p:sldId id="1634" r:id="rId18"/>
    <p:sldId id="267" r:id="rId19"/>
    <p:sldId id="1638" r:id="rId20"/>
    <p:sldId id="269" r:id="rId21"/>
    <p:sldId id="270" r:id="rId22"/>
    <p:sldId id="1607" r:id="rId23"/>
    <p:sldId id="271" r:id="rId24"/>
    <p:sldId id="1615" r:id="rId25"/>
    <p:sldId id="1640" r:id="rId26"/>
    <p:sldId id="1623" r:id="rId27"/>
    <p:sldId id="1626" r:id="rId28"/>
    <p:sldId id="1627" r:id="rId29"/>
    <p:sldId id="504" r:id="rId30"/>
    <p:sldId id="1332" r:id="rId31"/>
    <p:sldId id="1630" r:id="rId32"/>
    <p:sldId id="1629" r:id="rId33"/>
    <p:sldId id="1632" r:id="rId34"/>
    <p:sldId id="1633" r:id="rId35"/>
    <p:sldId id="1639" r:id="rId36"/>
    <p:sldId id="1641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97"/>
    <p:restoredTop sz="94722"/>
  </p:normalViewPr>
  <p:slideViewPr>
    <p:cSldViewPr snapToGrid="0">
      <p:cViewPr>
        <p:scale>
          <a:sx n="56" d="100"/>
          <a:sy n="56" d="100"/>
        </p:scale>
        <p:origin x="-206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6T02:10:38.3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1 274 24575,'71'0'0,"-12"0"0,-5 0 0,-1 0 0,12 0 0,11 0 0,0 0 0,-15 0 0,-14 0 0,-15 0 0,-2 0 0,1-1 0,13-3 0,21-3 0,14-3 0,6 0 0,-11 5 0,-16 2 0,1 3 0,9 0 0,28 0 0,-41 0 0,1 0 0,3 0 0,1 0 0,-5 0 0,-3 0 0,28 0 0,-13 0 0,-8 0 0,8 0 0,10-4 0,-4-2 0,-13 1 0,-13-4 0,-11 4 0,12-3 0,20 0 0,21 3 0,8 2 0,-14 3 0,-23 0 0,-22 0 0,-9-4 0,12-5 0,13-1 0,12-4 0,3 4 0,-14 4 0,-16 2 0,-14 4 0,-5 0 0,8 0 0,38 3 0,15 3 0,-12 2 0,6 0 0,3-1 0,8 0 0,-3 0 0,16 3 0,-2-1 0,-1-3 0,0-2 0,-4 0 0,0 0 0,-3 2 0,-2 0 0,-4 3 0,-3 1 0,-12 1 0,-5 0 0,35 6 0,-31-7 0,-13-6 0,-4-4 0,4 0 0,4 0 0,0 0 0,1 0 0,-1 0 0,0 0 0,7 0 0,13 0 0,13 0 0,-40 2 0,1 0 0,0 1 0,0 0 0,3-1 0,1 1 0,3-1 0,3 0 0,6-2 0,4 0 0,15 0 0,4 0 0,-25 0 0,2 0 0,0 0-149,4 0 0,2 0 1,-1 0 148,1 0 0,0 0 0,-2 0 0,23 0 0,-6 0 0,-13 0 0,-5 0 0,-10 0 0,-3 0 0,-7 1 0,0-2 0,13-3 0,3-3 0,12-2 0,4-1 0,11-1 0,4 1-133,-29 3 0,1 1 1,-1 1 132,30 1 0,-2 2 218,-12 2 1,-3 0-219,-12 0 0,-4 0 0,-11 0 0,-2 0 0,43 0 0,-1 0 0,-1 5 203,-42 0 1,1 2-204,-3 0 0,0 2 0,0 2 0,0 0 0,45 11 0,1-1 0,-46-9 0,0 0 0,0-1 0,0-1 0,48 8 0,-2 0 0,-42-7 0,1 0 0,3 3 0,1 2 0,7 4 0,2 1 0,2 2 0,0 0 0,-3 0 0,-2 1 0,-4-2 0,-3-1 0,29 12 0,-23-11 0,-15-8 0,-8-5 0,9 3 0,1 1 0,-1 0 0,-5 0 0,-14-6 0,-5-2 0,-2-3 0,6-2 0,11 0 0,10 0 0,3 0 0,-7 0 0,-7 0 0,-9 0 0,-3 0 0,10 0 0,12 0 0,9-3 0,4-6 0,-10-4 0,-14-1 0,-12 2 0,-15 2 0,-8-7 0,-8-21 0,-21-27 0,2 20 0,-3-1 0,-4-4 0,-3 2 0,0 4 0,1 3 0,-11-18 0,22 22 0,13 14 0,8 7 0,-1 1 0,1 1 0,0 1 0,0-1 0,0-1 0,-7-4 0,-7-4 0,-5-2 0,-3-4 0,11 14 0,4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6T02:10:56.79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12098 3200 24575,'-55'0'0,"0"0"0,-4 0 0,-1 0 0,-8 0 0,0 0 0,10 0 0,3 0 0,-30 0 0,32 0 0,9 0 0,4 0 0,0 0 0,-5 0 0,2 0 0,-18 0 0,-21-4 0,32-4 0,-1-2 0,-4-3 0,1-1 0,-40-17 0,26 2 0,31 12 0,21-1 0,33 1 0,46-8 0,0 7 0,12 1 0,-8 4 0,6 1 0,3 0-328,13 1 0,4 0 0,1 2 240,5 2 1,2 1 0,-2 1 87,-7 2 0,-1 1 0,-4 1 0,-11 0 0,-3 1 0,-4 1 0,10-1 0,-9 0 0,21 0 0,-41 0 0,-23 0 0,-10 0 983,-5 0-720,0-4-263,2-7 0,8-7 0,6-8 0,6 1 0,1 4 0,-5 5 0,-7 5 0,-8 1 0,-3-5 0,-1-15 0,4-23 0,-1-33 0,-9 33 0,-3-4 0,-4-7 0,-4-1 0,-7 0 0,-4 1 0,-1 8 0,-3 3 0,-21-34 0,12 32 0,11 24 0,5 18 0,1 8 0,1 5 0,-1 0 0,-8 4 0,-7 3 0,-32 10 0,-15 9 0,-5 4 0,-2 1 0,16-10 0,-3-7 0,7-3 0,16-6 0,17 3 0,15 2 0,8 7 0,3 21 0,3 46 0,0-23 0,0 5 0,-3 15 0,-1 3 0,-4 4 0,-3-1 0,-5-10 0,-4-4 0,-4-7 0,-3-6 0,-1-12 0,-2-4 0,-36 28 0,-9-16 0,30-29 0,-3-4 0,-9 0 0,-3-3 0,-8-4 0,-2-4 0,-2-2 0,0-3 0,5-4 0,4-2 0,-36-1 0,36 0 0,27 0 0,11-3 0,-1-14 0,-4-7 0,-1-4 0,6 0 0,0 12 0,-14 4 0,-24-1 0,-15 2 0,-2-3 0,13-1 0,19 8 0,-3 4 0,-7 3 0,-20-5 0,-5 0 0,13-1 0,14 2 0,10 4 0,-11 0 0,-30 0 0,33 0 0,-1 0 0,-3 0 0,1 0 0,3 0 0,4 0 0,-20 0 0,20 0 0,13 0 0,-9 0 0,-11 0 0,-3 0 0,9 0 0,23 0 0,20 0 0,39 0 0,15 0 0,28 0 0,-1 0 0,-1 0 0,-1 0 0,7 3 0,21 2 0,-40 0 0,1 1 0,1 0 0,0 0 0,-5-1 0,-2 1 0,30 7 0,-22-3 0,1-1 0,5-4 0,7 1 0,3 3 0,-12 2 0,-14 2 0,-15-4 0,-12-4 0,-4-1 0,0-4 0,7 0 0,5 0 0,1 0 0,-16 0 0,-117 6 0,30-2 0,-9-1-185,-5 0 1,-7-1 0,-1 0 184,6 0 0,1 0 0,1-1 0,6 0 0,1-2 0,4 1 0,-17 0 0,7 0 0,17 0 0,6 0 0,-21 0 0,22 0 0,15 0 0,14 0 0,9 0 553,2 0-553,-4 0 0,-6 0 0,-9 0 0,-9 0 0,-8 0 0,-16 0 0,-9 0 0,0 0 0,5 0 0,23 0 0,16 0 0,8 0 0,-3 0 0,-12 0 0,-10 0 0,0 0 0,8 0 0,9 0 0,-3 0 0,-19 0 0,-22 0 0,-10 0 0,9 0 0,23 0 0,24 0 0,13 0 0,4 0 0,-2 0 0,-4 0 0,-6 0 0,1-3 0,1-1 0,-2 0 0,-6 0 0,-9 4 0,-13 0 0,-6 0 0,-9 0 0,-7-4 0,-8-2 0,-9 1 0,44 1 0,0 0 0,0 1 0,1 0 0,-42-2 0,19-2 0,20 2 0,10-3 0,0 0 0,-13-1 0,-7 0 0,3 2 0,10-1 0,16 4 0,13 0 0,1 2 0,-7 2 0,-17 0 0,-17 0 0,-7-5 0,5 0 0,16-1 0,15 2 0,22 4 0,109 8 0,-43 2 0,5 2 0,29 3 0,4 3 0,-15 4 0,-4 1 0,-13-3 0,-2-1 0,-5-1 0,0-3 0,1-1 0,0-1 0,40 9 0,-8-4 0,-20-3 0,-23-6 0,-17-3 0,-18-1 0,-10-1 0,-33-1 0,-32-7 0,3-2 0,-7-2 0,-14-4 0,-5-2 0,21 3 0,-1 0 0,0 0 0,-29-4 0,4 1 0,16 2 0,5 2 0,16 4 0,7 1 0,-13-1 0,4 3 0,-6 3 0,-20 0 0,0 0 0,16 0 0,18 0 0,20 0 0,7 0 0,7 0 0,1 0 0,-18 0 0,-34 0 0,13 0 0,-5 0 0,-12 0 0,-3 0 0,-3 0 0,0 0 0,3 0 0,2 0 0,7 0 0,1 0 0,2 0 0,2 0 0,4 0 0,1 0 0,0 0 0,1 0 0,3 0 0,0 0 0,-43 0 0,5-4 0,6-1 0,0-1 0,-1-3 0,-5 1 0,-2-2 0,-1-2 0,0 2 0,6-2 0,7 2 0,7 2 0,9 4 0,5 2 0,-6 2 0,-1-4 0,-3-1 0,-3 1 0,-1 0 0,-9 4 0,-8-4 0,-2-1 0,2-5 0,4 0 0,0 4 0,1 2 0,3-1 0,9 0 0,10-1 0,4 2 0,0 4 0,-7 0 0,-8-4 0,7-1 0,8 0 0,10 0 0,6 4 0,-10 1 0,-6 0 0,1 0 0,10 0 0,15 0 0,11 0 0,-3 0 0,-13 0 0,-16 0 0,-7 0 0,7 0 0,16 0 0,12 0 0,-5 4 0,-9 5 0,-11 0 0,-2 0 0,11-5 0,14 0 0,15 3 0,8 6 0,6 8 0,34 31 0,25 18 0,-23-29 0,3 0 0,0-2 0,-2-3 0,15 10 0,-12-14 0,-7-11 0,4-7 0,1-2 0,0-3 0,-2-4 0,-10-2 0,-6-3 0,-6 0 0,-1 0 0,0 0 0,-1 0 0,1 0 0,4 0 0,7 0 0,6 0 0,6 0 0,8 0 0,10-2 0,8-3 0,6-4 0,-2-2 0,-3 1 0,2 1 0,6-1 0,18-4 0,-39 5 0,3-1 0,3-1 0,1 0 0,2 0 0,0 1 0,-3 0 0,0 1 0,3 1 0,1 1 0,1 1 0,2 0 0,1 1 0,0 0 0,-5 0 0,-3 1 0,30-2 0,-26 1 0,-27 5 0,-3 0 0,22 0 0,32 0 0,-34 0 0,3 0 0,1 0 0,-2 0 0,33 0 0,-31 0 0,-14 0 0,-7 0 0,15 0 0,24 0 0,16 0 0,-4 0 0,-20 0 0,-19 0 0,-7 0 0,18 0 0,34 0 0,-32 0 0,3 0 0,7 0 0,1 0 0,-5 0 0,-4 0 0,30 0 0,-29 0 0,-24 0 0,-4 0 0,16 0 0,16 0 0,6 0 0,-4-3 0,-18-2 0,-18 0 0,-7 1 0,2 1 0,12-2 0,21-5 0,9 0 0,-2 3 0,-7 3 0,-9 0 0,3-1 0,1 1 0,-7 0 0,-5 4 0,-13 0 0,-6 0 0,-2 0 0,3 0 0,5 0 0,3 0 0,-1 0 0,-10 2 0,-9 5 0,-9 2 0,-7 2 0,-7 0 0,-33 2 0,-32 4 0,25-6 0,-3 0 0,1 0 0,1-1 0,-29 7 0,26-8 0,28-3 0,10 2 0,12 2 0,2 2 0,0 2 0,-15 1 0,-23 2 0,-24-1 0,-16-6 0,2-6 0,7-4 0,9 0 0,14 0 0,13 0 0,12 0 0,6 0 0,-10 0 0,-12 0 0,-14 0 0,-10 0 0,-5 0 0,-2 0 0,-2 0 0,-6 0 0,-8 0 0,1 0 0,11 0 0,19 0 0,17 0 0,7 0 0,1 0 0,-1 0 0,4 0 0,0 0 0,5 0 0,3 0 0,3-2 0,7-5 0,4-4 0,7 0 0,51 3 0,-4 6 0,9 1 0,27 0 0,9 0 0,-20 1 0,3 0 0,0 0 0,-6 0 0,0 0 0,-1 0 0,26 0 0,-4 0 0,-21 0 0,-5 0 0,-10 0 0,-3 0 0,43 0 0,-7 0 0,-10 0 0,-19 0 0,-13 0 0,-15 2 0,-4 2 0,0 3 0,2 0 0,3 0 0,-4 0 0,-5-1 0,0-2 0,12-2 0,12-2 0,10 0 0,-1 0 0,-15 0 0,-15-3 0,-13-2 0,-10-11 0,37-44 0,15 3 0,12-7 0,-14 13 0,4-1 0,1 1 0,1 0 0,2 2 0,-3 3 0,13-7 0,-10 9 0,-8 4 0,-35 18 0,-39-8 0,-52-14 0,6 12 0,-10-1 0,3 8 0,-8 1 0,-2 1-246,10 4 0,-2 1 0,-2 1 0,-1 0 84,-5 1 0,-1 1 1,-1 1-1,1 0 162,3 2 0,1 1 0,0 0 0,3 0-124,-13-1 0,2 1 1,4 0 123,12 3 0,2 0 0,3 1 0,-17-2 0,5 0 0,11 3 0,4 2 0,10 1 0,3 0 0,-29 1 0,20 2 983,2 0-368,-23 0-413,26 0 0,-4 0-202,-15-2 0,-2-1 0,-5-1 0,1-1 0,7-1 0,4-1 0,14 0 0,5-1 0,-17-1 0,13 2 0,-18 0 0,19 4 0,-5-1 0,-9-1 0,-1-1 0,1 0 0,2 0 0,11 3 0,6 0 0,-12-2 0,23 5 0,16 0 0,3 0 0,-6 0 0,-11 0 0,-11 0 0,-11 0 0,10-4 0,16-4 0,15-9 0,13-8 0,2-5 0,-1 0 0,4 1 0,16-7 0,28-4 0,31-2 0,-30 22 0,2 3 0,4 2 0,2 3 0,3 0 0,2 1 0,7 0 0,3-1 0,6 2 0,0 0 0,-3 1 0,-3 0 0,-7 1 0,-4 2 0,26-4 0,-27 2 0,-17 4 0,3 2 0,7 2 0,2 0 0,-4 0 0,-13 0 0,-6 4 0,0 8 0,0 13 0,9 11 0,4 6 0,4-2 0,11-5 0,11-2 0,16 10 0,-31-16 0,0 2 0,0 3 0,-2 1 0,-3-1 0,-2 0 0,28 17 0,-36-27 0,-28-43 0,-35-31 0,-22-18 0,0 0 0,-8-8 0,-3-4-246,4 4 0,-4-3 0,-2-4 0,-2 0 49,6 7 0,-1-1 1,-2-2-1,1 0 0,1 2 33,3 2 0,0 0 0,1 1 0,1 0 0,0 2 164,-5-10 0,1 1 0,1 2 0,2 4-122,-7-10 0,3 4 0,3 7 122,-3-4 0,5 9 0,15 24 0,4 5 0,-7-9 0,18 25 0,7 15 983,5 44 0,2 19 0,4 27-881,2-25 1,0 6-103,0 32 0,0 11-328,1-11 0,1 6 0,2 1 179,1 2 1,0-1-1,4-2 149,1-11 0,2-2 0,4-9 0,8-2 0,5-15 0,25-4 0,-9-20 0,-18-9 0,-11-8 0,-8-13 983,-2-48-536,-3-4-447,-3-28 0,-3 27 0,-48 15 0,-9 16 0,-14 0 0,7 0 0,-6-3 0,-2 0-322,-16-6 1,-3-3 0,2-1 321,2-3 0,1-2 0,5 0 0,16 4 0,4-1 0,5 2 0,-6-5 0,9 4 0,-2-4 0,31 23 0,2 8 0,-20 10 0,-17 4 0,-15 3 0,3-1 0,-7 2 0,-7 0 0,2 0 0,-6 2 0,-4-1 0,-1-1-197,10-1 0,-3-1 1,-1 0-1,0 0 0,1-1 79,4-2 1,-1 0 0,1-1 0,1 0 0,3-1 117,-11 0 0,1 0 0,4-2 0,4-1 0,1-1 0,4-2 0,8 1 0,-1-1 0,11 1 0,-3 3 0,26-1 0,13 0 0,10-4 0,11 0 0,10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6T02:10:59.5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24575,'54'0'0,"-1"0"0,34 0 0,9 0 0,-14 0 0,4 0 0,2 0-246,-12 0 0,1 0 0,1 0 0,-2 0-82,16 0 0,-3 1 0,-2 0 121,-12 0 1,-2 1 0,-5 1 618,14-1 0,-9 2-412,16 2 426,-34-4-426,-28-2 0,-8 0 0,-2 4 983,4 1-629,7-1-354,3 0 0,0-4 0,-2 0 0,1 0 0,16 0 0,18 0 0,14 0 0,3 0 0,-16 0 0,-29 0 0,-15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6T02:11:04.7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3246 0 24575,'0'94'0,"0"-9"0,0-11 0,0 2 0,0 9 0,0-26 0,0 3 0,2 5 0,0 0 0,3-2 0,1-2 0,-1-6 0,2-7 0,5 6 0,-2-21 0,1-25 0,3-11 0,3-9 0,6-19-984,10-23 0,13-18 0,10-8 0,-2 12 0,-10 23 0,-13 22 104,-11 16 880,-2 5 983,9 0 0,20-3 0,15-2 0,9 0 0,0 0 0,-2 3-97,11 2-886,4 8 0,1 11 0,-7 11 0,-22 6 0,-19-6 0,-17-8 0,-13-5 0,-4-3 0,6 0 0,7 0 0,4-1 0,4 0 0,1-3 0,14 0 0,22 2 0,-14-2 0,6 2 0,10 1 0,2 2 0,0-1 0,0 0 0,-6-1 0,-4-2 0,17 5 0,-32-1 0,-22-3 0,-12 2 0,-6 3 0,-3 0 0,-11 7 0,-57 10 0,11-13 0,-8-1 0,-22 3 0,-5-3 0,26-8 0,-1-2 0,2 0 0,-21-1 0,6-3 0,13-3 0,5-2 0,-27-4 0,28-14 0,15-18 0,6-25 0,3-24 0,7-7 0,18 43 0,3-2 0,-2-45 0,9 5 0,3 4 0,2 13 0,0 7 0,0 4 0,0-1 0,0 5 0,0 14 0,0 19 0,0 120 0,0-34 0,0 9 0,0 11 0,0 9 0,0 1-328,0-5 0,0 1 0,0-1 300,0 3 1,0-1 0,0-2 27,0-11 0,0-3 0,0-4 0,0 11 0,0-8 0,0 21 0,0-48 0,-7-22 0,-18-22 0,-33-36 491,17 3 1,-1-6-451,-5-16 1,1-6-42,1-9 0,3-3 0,4 2 0,4-1 0,4-3 0,2 1 0,4 9 0,2 2 0,6 10 0,3 3 0,-1-26 0,8 33 0,6 20 0,0 18 0,12 31 0,-2 1 0,6 14 0,-8-16 0,-5-6 0,-4-3 0,-1-3 0,-29 1 0,-51 7 0,11-6 0,-9 2 0,13-2 0,-3 0 0,-2 1-283,-9 2 1,-2 0 0,-1 1 282,0 0 0,0 0 0,-1 0 0,-4 0 0,-1 1 0,-1-2 0,1 1 0,0-2 0,0 0 0,4-2 0,1-1 0,2-2 0,4 0 0,1-2 0,4-1 0,-13 1 0,5-2 0,14-3 0,4 1 0,9-1 0,2-1 0,0 0 0,-2-1 0,-7 0 0,-2 0 0,1-1 0,0 0 0,5-2 0,2 0 847,-28 0-847,25 6 0,18 9 0,8 9 0,-1 8 0,5 3 0,3 1 0,8-2 0,10 2 0,4 5 0,4 10 0,0 8 0,0-2 0,0-11 0,0-10 0,0-4 0,0 5 0,0 9 0,0 1 0,0-7 0,0-10 0,-3-14 0,-6-7 0,-12-6 0,-16 2 0,-7 1 0,-1-1 0,8-1 0,18-4 0,8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81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F912-4D5D-DE46-B6EA-CFC4EC1B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/>
          <a:lstStyle>
            <a:lvl1pPr>
              <a:defRPr sz="1600" i="1"/>
            </a:lvl1pPr>
          </a:lstStyle>
          <a:p>
            <a:r>
              <a:rPr lang="en-US" dirty="0"/>
              <a:t>For Discussion Purposes Only.</a:t>
            </a:r>
            <a:endParaRPr lang="en-US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FAAE3-01D7-814F-A126-43B670E0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441010" y="26735306"/>
            <a:ext cx="5860579" cy="348813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Energy Safety Response Group LLC. All Rights Reserved.</a:t>
            </a:r>
            <a:r>
              <a:rPr lang="en-US" dirty="0"/>
              <a:t>    </a:t>
            </a:r>
            <a:fld id="{0CB0D774-1E10-244D-A3E0-DE30F874839C}" type="slidenum">
              <a:rPr lang="en-US" smtClean="0"/>
              <a:pPr/>
              <a:t>‹#›</a:t>
            </a:fld>
            <a:endParaRPr lang="en-US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0DB662-5F43-724A-AFD0-2F4E35D61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3" y="626045"/>
            <a:ext cx="22555202" cy="945582"/>
          </a:xfrm>
        </p:spPr>
        <p:txBody>
          <a:bodyPr/>
          <a:lstStyle>
            <a:lvl1pPr>
              <a:defRPr>
                <a:solidFill>
                  <a:srgbClr val="168AC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655CFF76-17C2-8449-90F8-93B1E947FF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0856" y="12512959"/>
            <a:ext cx="2056640" cy="94558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29409F-358E-2183-0F82-CC146B6BA192}"/>
              </a:ext>
            </a:extLst>
          </p:cNvPr>
          <p:cNvSpPr/>
          <p:nvPr userDrawn="1"/>
        </p:nvSpPr>
        <p:spPr>
          <a:xfrm>
            <a:off x="0" y="1728689"/>
            <a:ext cx="24384000" cy="91438"/>
          </a:xfrm>
          <a:prstGeom prst="rect">
            <a:avLst/>
          </a:prstGeom>
          <a:gradFill flip="none" rotWithShape="1">
            <a:gsLst>
              <a:gs pos="43000">
                <a:schemeClr val="bg1">
                  <a:alpha val="70000"/>
                </a:schemeClr>
              </a:gs>
              <a:gs pos="73000">
                <a:srgbClr val="FF0000">
                  <a:alpha val="70000"/>
                </a:srgbClr>
              </a:gs>
              <a:gs pos="92000">
                <a:srgbClr val="FF0000">
                  <a:alpha val="80000"/>
                </a:srgbClr>
              </a:gs>
              <a:gs pos="99000">
                <a:schemeClr val="bg1">
                  <a:alpha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D168EE8-BF67-E627-03C3-D594A4ADAB5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89313" y="2406816"/>
            <a:ext cx="21118286" cy="9549532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4000" b="1"/>
            </a:lvl1pPr>
            <a:lvl2pPr marL="1371600" indent="-457200">
              <a:buFont typeface="Arial" panose="020B0604020202020204" pitchFamily="34" charset="0"/>
              <a:buChar char="−"/>
              <a:defRPr sz="3600"/>
            </a:lvl2pPr>
            <a:lvl3pPr>
              <a:defRPr sz="3600"/>
            </a:lvl3pPr>
            <a:lvl4pPr marL="3200400" indent="-457200">
              <a:buFont typeface="Arial" panose="020B0604020202020204" pitchFamily="34" charset="0"/>
              <a:buChar char="−"/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49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21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eseidman@vassar.edu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jeseidman@vassar.edu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9.png"/><Relationship Id="rId3" Type="http://schemas.openxmlformats.org/officeDocument/2006/relationships/image" Target="../media/image8.jpeg"/><Relationship Id="rId7" Type="http://schemas.openxmlformats.org/officeDocument/2006/relationships/image" Target="../media/image16.png"/><Relationship Id="rId12" Type="http://schemas.openxmlformats.org/officeDocument/2006/relationships/customXml" Target="../ink/ink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.xml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customXml" Target="../ink/ink3.xml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Why care about grid batteries?"/>
          <p:cNvSpPr txBox="1">
            <a:spLocks noGrp="1"/>
          </p:cNvSpPr>
          <p:nvPr>
            <p:ph type="title"/>
          </p:nvPr>
        </p:nvSpPr>
        <p:spPr>
          <a:xfrm>
            <a:off x="1689101" y="1811422"/>
            <a:ext cx="21005800" cy="371379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4000" i="1" dirty="0"/>
              <a:t>Why </a:t>
            </a:r>
            <a:r>
              <a:rPr lang="en-US" sz="14000" dirty="0"/>
              <a:t>G</a:t>
            </a:r>
            <a:r>
              <a:rPr sz="14000" dirty="0"/>
              <a:t>rid </a:t>
            </a:r>
            <a:r>
              <a:rPr lang="en-US" sz="14000" dirty="0"/>
              <a:t>B</a:t>
            </a:r>
            <a:r>
              <a:rPr sz="14000" dirty="0"/>
              <a:t>atteries?</a:t>
            </a:r>
          </a:p>
        </p:txBody>
      </p:sp>
      <p:sp>
        <p:nvSpPr>
          <p:cNvPr id="138" name="Jeff Seidman…"/>
          <p:cNvSpPr txBox="1"/>
          <p:nvPr/>
        </p:nvSpPr>
        <p:spPr>
          <a:xfrm>
            <a:off x="1689100" y="7249068"/>
            <a:ext cx="21005801" cy="5224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ctr"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Jeff Seidman</a:t>
            </a:r>
          </a:p>
          <a:p>
            <a:pPr algn="ctr"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Vassar College</a:t>
            </a:r>
          </a:p>
          <a:p>
            <a:pPr algn="ctr"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Helvetica Neue Medium"/>
              </a:defRPr>
            </a:pPr>
            <a:r>
              <a:rPr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jeseidman@vassar.edu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creenshot 2025-05-18 at 2.45.37 PM.png" descr="Screenshot 2025-05-18 at 2.45.37 PM.png"/>
          <p:cNvPicPr>
            <a:picLocks noChangeAspect="1"/>
          </p:cNvPicPr>
          <p:nvPr/>
        </p:nvPicPr>
        <p:blipFill>
          <a:blip r:embed="rId2"/>
          <a:srcRect b="75996"/>
          <a:stretch>
            <a:fillRect/>
          </a:stretch>
        </p:blipFill>
        <p:spPr>
          <a:xfrm>
            <a:off x="6331743" y="0"/>
            <a:ext cx="11720415" cy="3772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Screenshot 2025-05-18 at 2.45.37 PM.png" descr="Screenshot 2025-05-18 at 2.45.37 PM.png"/>
          <p:cNvPicPr>
            <a:picLocks noChangeAspect="1"/>
          </p:cNvPicPr>
          <p:nvPr/>
        </p:nvPicPr>
        <p:blipFill>
          <a:blip r:embed="rId2"/>
          <a:srcRect t="40202" r="1431"/>
          <a:stretch>
            <a:fillRect/>
          </a:stretch>
        </p:blipFill>
        <p:spPr>
          <a:xfrm>
            <a:off x="6080323" y="3772296"/>
            <a:ext cx="12223302" cy="9943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Oval Oval" descr="Oval Oval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735720" y="7378898"/>
            <a:ext cx="2032896" cy="92367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68CD35-7C76-2800-96ED-0B662B15D7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64BE2C54-B070-7337-4DCF-BA4DF38348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97504" l="9973" r="89973">
                        <a14:foregroundMark x1="81333" y1="89613" x2="81178" y2="88637"/>
                        <a14:backgroundMark x1="64850" y1="75585" x2="71117" y2="77379"/>
                        <a14:backgroundMark x1="71117" y1="77379" x2="73243" y2="74103"/>
                        <a14:backgroundMark x1="73243" y1="74103" x2="66703" y2="7722"/>
                        <a14:backgroundMark x1="66703" y1="7722" x2="66757" y2="4056"/>
                        <a14:backgroundMark x1="66757" y1="4056" x2="67411" y2="1248"/>
                        <a14:backgroundMark x1="4523" y1="36115" x2="8883" y2="40718"/>
                        <a14:backgroundMark x1="8883" y1="40718" x2="13678" y2="42980"/>
                        <a14:backgroundMark x1="13678" y1="42980" x2="18147" y2="43370"/>
                        <a14:backgroundMark x1="18147" y1="43370" x2="34496" y2="32839"/>
                        <a14:backgroundMark x1="34496" y1="32839" x2="37548" y2="28627"/>
                        <a14:backgroundMark x1="37548" y1="28627" x2="39510" y2="21451"/>
                        <a14:backgroundMark x1="39510" y1="21451" x2="40272" y2="3120"/>
                        <a14:backgroundMark x1="40272" y1="3120" x2="30409" y2="234"/>
                        <a14:backgroundMark x1="30409" y1="234" x2="15313" y2="3354"/>
                        <a14:backgroundMark x1="15313" y1="3354" x2="8610" y2="13261"/>
                        <a14:backgroundMark x1="8610" y1="13261" x2="6049" y2="15757"/>
                        <a14:backgroundMark x1="6049" y1="15757" x2="3651" y2="23167"/>
                        <a14:backgroundMark x1="3651" y1="23167" x2="3651" y2="34789"/>
                        <a14:backgroundMark x1="3651" y1="34789" x2="5395" y2="38066"/>
                        <a14:backgroundMark x1="5395" y1="38066" x2="5395" y2="38066"/>
                        <a14:backgroundMark x1="6485" y1="1248" x2="6485" y2="1248"/>
                        <a14:backgroundMark x1="6485" y1="3120" x2="163" y2="22075"/>
                        <a14:backgroundMark x1="163" y1="22075" x2="545" y2="29875"/>
                        <a14:backgroundMark x1="545" y1="29875" x2="1962" y2="33853"/>
                        <a14:backgroundMark x1="1962" y1="33853" x2="3706" y2="36661"/>
                        <a14:backgroundMark x1="3706" y1="36661" x2="2125" y2="8970"/>
                        <a14:backgroundMark x1="2125" y1="8970" x2="4687" y2="12871"/>
                        <a14:backgroundMark x1="4687" y1="12871" x2="12589" y2="14197"/>
                        <a14:backgroundMark x1="12589" y1="14197" x2="19292" y2="12559"/>
                        <a14:backgroundMark x1="19292" y1="12559" x2="5395" y2="2652"/>
                        <a14:backgroundMark x1="5395" y1="2652" x2="5613" y2="5070"/>
                        <a14:backgroundMark x1="5613" y1="4914" x2="21526" y2="10296"/>
                        <a14:backgroundMark x1="21526" y1="10296" x2="8556" y2="5928"/>
                        <a14:backgroundMark x1="8556" y1="5928" x2="8174" y2="6162"/>
                        <a14:backgroundMark x1="67902" y1="702" x2="67902" y2="702"/>
                        <a14:backgroundMark x1="17875" y1="29797" x2="28556" y2="19969"/>
                        <a14:backgroundMark x1="56621" y1="88924" x2="59128" y2="89860"/>
                        <a14:backgroundMark x1="59128" y1="89860" x2="56948" y2="91966"/>
                        <a14:backgroundMark x1="56948" y1="91966" x2="55913" y2="99844"/>
                        <a14:backgroundMark x1="55913" y1="99844" x2="53351" y2="97894"/>
                        <a14:backgroundMark x1="53351" y1="97894" x2="53569" y2="94072"/>
                        <a14:backgroundMark x1="53569" y1="94072" x2="56512" y2="89860"/>
                        <a14:backgroundMark x1="53787" y1="93136" x2="56076" y2="90952"/>
                        <a14:backgroundMark x1="56076" y1="90952" x2="57003" y2="94384"/>
                        <a14:backgroundMark x1="57003" y1="94384" x2="56676" y2="98050"/>
                        <a14:backgroundMark x1="56676" y1="98050" x2="53569" y2="99454"/>
                        <a14:backgroundMark x1="53569" y1="99454" x2="53351" y2="95788"/>
                        <a14:backgroundMark x1="53351" y1="95788" x2="55041" y2="92980"/>
                        <a14:backgroundMark x1="55041" y1="92980" x2="55531" y2="92980"/>
                        <a14:backgroundMark x1="55150" y1="92278" x2="53188" y2="95008"/>
                        <a14:backgroundMark x1="53188" y1="95008" x2="53025" y2="98674"/>
                        <a14:backgroundMark x1="53025" y1="98674" x2="55477" y2="98518"/>
                        <a14:backgroundMark x1="55477" y1="98518" x2="56512" y2="95008"/>
                        <a14:backgroundMark x1="56512" y1="95008" x2="55204" y2="91966"/>
                        <a14:backgroundMark x1="55204" y1="91966" x2="52643" y2="92278"/>
                        <a14:backgroundMark x1="52643" y1="92278" x2="52589" y2="92122"/>
                        <a14:backgroundMark x1="53079" y1="95398" x2="54986" y2="92824"/>
                        <a14:backgroundMark x1="54986" y1="92824" x2="56185" y2="96100"/>
                        <a14:backgroundMark x1="56185" y1="96100" x2="53460" y2="98440"/>
                        <a14:backgroundMark x1="53460" y1="98440" x2="53025" y2="94852"/>
                        <a14:backgroundMark x1="53025" y1="94852" x2="53406" y2="94150"/>
                        <a14:backgroundMark x1="53787" y1="95632" x2="54169" y2="94384"/>
                        <a14:backgroundMark x1="54060" y1="97114" x2="55368" y2="93526"/>
                        <a14:backgroundMark x1="55368" y1="93526" x2="54387" y2="96568"/>
                        <a14:backgroundMark x1="57384" y1="98752" x2="55313" y2="99298"/>
                        <a14:backgroundMark x1="58420" y1="89314" x2="59183" y2="89158"/>
                        <a14:backgroundMark x1="59237" y1="87441" x2="59183" y2="87285"/>
                        <a14:backgroundMark x1="59292" y1="93292" x2="59292" y2="93058"/>
                        <a14:backgroundMark x1="55695" y1="99454" x2="58093" y2="99766"/>
                        <a14:backgroundMark x1="58093" y1="99766" x2="60272" y2="98050"/>
                        <a14:backgroundMark x1="60272" y1="98050" x2="62834" y2="98128"/>
                        <a14:backgroundMark x1="62834" y1="98128" x2="60327" y2="99766"/>
                        <a14:backgroundMark x1="60327" y1="99766" x2="63106" y2="99610"/>
                        <a14:backgroundMark x1="63106" y1="99610" x2="60654" y2="98986"/>
                        <a14:backgroundMark x1="60654" y1="98986" x2="63161" y2="99220"/>
                        <a14:backgroundMark x1="63161" y1="99220" x2="60708" y2="98440"/>
                        <a14:backgroundMark x1="60708" y1="98440" x2="63433" y2="98674"/>
                        <a14:backgroundMark x1="63433" y1="98674" x2="65722" y2="97348"/>
                        <a14:backgroundMark x1="65722" y1="97348" x2="63379" y2="99142"/>
                        <a14:backgroundMark x1="63379" y1="99142" x2="66158" y2="98362"/>
                        <a14:backgroundMark x1="66158" y1="98362" x2="62943" y2="99688"/>
                        <a14:backgroundMark x1="62943" y1="99688" x2="65831" y2="98518"/>
                        <a14:backgroundMark x1="65831" y1="98518" x2="62943" y2="99688"/>
                        <a14:backgroundMark x1="62943" y1="99688" x2="65831" y2="98830"/>
                        <a14:backgroundMark x1="65831" y1="98830" x2="68283" y2="99220"/>
                        <a14:backgroundMark x1="68283" y1="99220" x2="68338" y2="99220"/>
                        <a14:backgroundMark x1="60109" y1="99844" x2="59074" y2="99766"/>
                        <a14:backgroundMark x1="59074" y1="99766" x2="59074" y2="99766"/>
                        <a14:backgroundMark x1="65831" y1="97348" x2="75477" y2="93994"/>
                        <a14:backgroundMark x1="75477" y1="93994" x2="77657" y2="92200"/>
                        <a14:backgroundMark x1="77657" y1="92200" x2="78529" y2="97114"/>
                        <a14:backgroundMark x1="78529" y1="97114" x2="76076" y2="98986"/>
                        <a14:backgroundMark x1="76076" y1="98986" x2="68501" y2="99766"/>
                        <a14:backgroundMark x1="68501" y1="99766" x2="65995" y2="98362"/>
                        <a14:backgroundMark x1="65995" y1="98362" x2="65940" y2="97504"/>
                        <a14:backgroundMark x1="67793" y1="98752" x2="69755" y2="96568"/>
                        <a14:backgroundMark x1="69755" y1="96568" x2="72807" y2="95710"/>
                        <a14:backgroundMark x1="72807" y1="95710" x2="70790" y2="97972"/>
                        <a14:backgroundMark x1="70790" y1="97972" x2="68229" y2="98596"/>
                        <a14:backgroundMark x1="68229" y1="98596" x2="67793" y2="98908"/>
                        <a14:backgroundMark x1="72752" y1="96256" x2="73297" y2="96256"/>
                        <a14:backgroundMark x1="73460" y1="95944" x2="74387" y2="95086"/>
                        <a14:backgroundMark x1="73515" y1="96646" x2="71281" y2="98206"/>
                        <a14:backgroundMark x1="71281" y1="98206" x2="73243" y2="96100"/>
                        <a14:backgroundMark x1="73243" y1="96100" x2="73406" y2="96412"/>
                        <a14:backgroundMark x1="65286" y1="82293" x2="65995" y2="85725"/>
                        <a14:backgroundMark x1="65995" y1="85725" x2="64087" y2="88222"/>
                        <a14:backgroundMark x1="64087" y1="88222" x2="65995" y2="90562"/>
                        <a14:backgroundMark x1="65995" y1="90562" x2="68392" y2="91498"/>
                        <a14:backgroundMark x1="68392" y1="91498" x2="70463" y2="89704"/>
                        <a14:backgroundMark x1="70463" y1="89704" x2="72916" y2="89392"/>
                        <a14:backgroundMark x1="72916" y1="89392" x2="75569" y2="87228"/>
                        <a14:backgroundMark x1="77721" y1="85248" x2="79019" y2="81747"/>
                        <a14:backgroundMark x1="79019" y1="81747" x2="77984" y2="78471"/>
                        <a14:backgroundMark x1="77984" y1="78471" x2="75477" y2="78783"/>
                        <a14:backgroundMark x1="75477" y1="78783" x2="73569" y2="81279"/>
                        <a14:backgroundMark x1="73569" y1="81279" x2="68174" y2="83151"/>
                        <a14:backgroundMark x1="68174" y1="83151" x2="65668" y2="82761"/>
                        <a14:backgroundMark x1="65668" y1="82761" x2="68120" y2="82917"/>
                        <a14:backgroundMark x1="68120" y1="82917" x2="69210" y2="82839"/>
                        <a14:backgroundMark x1="65450" y1="87207" x2="69591" y2="82995"/>
                        <a14:backgroundMark x1="69591" y1="82995" x2="72098" y2="83151"/>
                        <a14:backgroundMark x1="72098" y1="83151" x2="74496" y2="82059"/>
                        <a14:backgroundMark x1="74496" y1="82059" x2="77275" y2="82683"/>
                        <a14:backgroundMark x1="77275" y1="82683" x2="74768" y2="85335"/>
                        <a14:backgroundMark x1="74768" y1="85335" x2="72316" y2="85413"/>
                        <a14:backgroundMark x1="72316" y1="85413" x2="66812" y2="87520"/>
                        <a14:backgroundMark x1="66812" y1="87520" x2="65450" y2="87129"/>
                        <a14:backgroundMark x1="76894" y1="84945" x2="76948" y2="84243"/>
                        <a14:backgroundMark x1="76185" y1="84711" x2="77057" y2="84789"/>
                        <a14:backgroundMark x1="77112" y1="85023" x2="77145" y2="86098"/>
                        <a14:backgroundMark x1="76719" y1="89905" x2="80109" y2="88378"/>
                        <a14:backgroundMark x1="76133" y1="90168" x2="76531" y2="89989"/>
                        <a14:backgroundMark x1="80109" y1="88378" x2="81308" y2="85257"/>
                        <a14:backgroundMark x1="81308" y1="85257" x2="79183" y2="83151"/>
                        <a14:backgroundMark x1="77719" y1="84386" x2="77057" y2="84945"/>
                        <a14:backgroundMark x1="79183" y1="83151" x2="79821" y2="82613"/>
                        <a14:backgroundMark x1="77057" y1="84945" x2="77166" y2="85101"/>
                        <a14:backgroundMark x1="81199" y1="87285" x2="78692" y2="86895"/>
                        <a14:backgroundMark x1="78692" y1="86895" x2="80654" y2="83697"/>
                        <a14:backgroundMark x1="80654" y1="83697" x2="82997" y2="85725"/>
                        <a14:backgroundMark x1="82997" y1="85725" x2="83379" y2="94540"/>
                        <a14:backgroundMark x1="83379" y1="94540" x2="81471" y2="87832"/>
                        <a14:backgroundMark x1="81471" y1="87832" x2="80708" y2="87441"/>
                        <a14:backgroundMark x1="78093" y1="84477" x2="80926" y2="85413"/>
                        <a14:backgroundMark x1="80926" y1="85413" x2="78365" y2="85101"/>
                        <a14:backgroundMark x1="78365" y1="85101" x2="78202" y2="84711"/>
                        <a14:backgroundMark x1="80272" y1="84087" x2="82616" y2="85803"/>
                        <a14:backgroundMark x1="82616" y1="85803" x2="81144" y2="83307"/>
                        <a14:backgroundMark x1="76785" y1="89158" x2="78856" y2="86895"/>
                        <a14:backgroundMark x1="77164" y1="85302" x2="76785" y2="84945"/>
                        <a14:backgroundMark x1="78856" y1="86895" x2="77366" y2="85492"/>
                        <a14:backgroundMark x1="76785" y1="84945" x2="76385" y2="86090"/>
                        <a14:backgroundMark x1="78093" y1="92278" x2="80327" y2="90562"/>
                        <a14:backgroundMark x1="80327" y1="90562" x2="82943" y2="95398"/>
                        <a14:backgroundMark x1="82943" y1="95398" x2="82670" y2="98986"/>
                        <a14:backgroundMark x1="82670" y1="98986" x2="76839" y2="99844"/>
                        <a14:backgroundMark x1="76839" y1="99844" x2="78038" y2="95242"/>
                        <a14:backgroundMark x1="78038" y1="95242" x2="78093" y2="92512"/>
                        <a14:backgroundMark x1="80981" y1="84477" x2="82943" y2="87129"/>
                        <a14:backgroundMark x1="82943" y1="87129" x2="81362" y2="84321"/>
                        <a14:backgroundMark x1="81362" y1="84321" x2="81035" y2="84165"/>
                        <a14:backgroundMark x1="77221" y1="98440" x2="79728" y2="99064"/>
                        <a14:backgroundMark x1="79728" y1="99064" x2="82234" y2="98128"/>
                        <a14:backgroundMark x1="82234" y1="98128" x2="79074" y2="96568"/>
                        <a14:backgroundMark x1="79074" y1="96568" x2="78311" y2="98986"/>
                        <a14:backgroundMark x1="74441" y1="88846" x2="76567" y2="86973"/>
                        <a14:backgroundMark x1="76567" y1="86973" x2="74441" y2="88612"/>
                        <a14:backgroundMark x1="76730" y1="86895" x2="76730" y2="86895"/>
                        <a14:backgroundMark x1="76730" y1="86817" x2="77548" y2="85881"/>
                        <a14:backgroundMark x1="63052" y1="91810" x2="63161" y2="91654"/>
                        <a14:backgroundMark x1="63706" y1="90562" x2="63978" y2="904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8374" y="272356"/>
            <a:ext cx="19621501" cy="13715999"/>
          </a:xfrm>
          <a:prstGeom prst="rect">
            <a:avLst/>
          </a:prstGeom>
          <a:noFill/>
          <a:ln w="12700">
            <a:noFill/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3DD3EB-0826-212F-ADEB-E2E15E341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476" y="5190836"/>
            <a:ext cx="2167937" cy="2167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A6329-420F-8CDA-B736-F45E64293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1567" y="20922"/>
            <a:ext cx="2167937" cy="2167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B65E79-9406-5E79-C32D-3BAB4EB0C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3135" y="4433598"/>
            <a:ext cx="2692400" cy="1514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7AA1A9-AA19-3E3D-471B-A2C6C86E10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860" y="7358773"/>
            <a:ext cx="1920957" cy="2167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C2378F-7E9B-B11E-BEA1-8B0ECD6B94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86046" y="7782400"/>
            <a:ext cx="1355781" cy="7619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65A79E-EDF3-B33F-684E-AC1A000D9B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63936" y="8843659"/>
            <a:ext cx="1355781" cy="7619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91DB95-F908-A0C9-B6A9-5A5C315DD2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8204" y="11886925"/>
            <a:ext cx="1355781" cy="7619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F9DD86-765E-3F2B-8D65-8650366404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86046" y="10016852"/>
            <a:ext cx="1355781" cy="7619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1F99C8-52B4-C3EA-506D-58AFEB2193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03723" y="6611413"/>
            <a:ext cx="1542687" cy="8668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AEF734-9537-7CAA-2431-E6EEEDD50E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46410" y="6639090"/>
            <a:ext cx="1355781" cy="8668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BD1632-077F-180A-22D1-D8BAD2BED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6135848" y="6943556"/>
            <a:ext cx="866811" cy="8668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26412F-2232-F708-4BA6-7D2ABE6407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9717" y="12648890"/>
            <a:ext cx="1355781" cy="76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D9FCF5-E2D7-2806-1E95-561636E1CA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0000"/>
                    </a14:imgEffect>
                    <a14:imgEffect>
                      <a14:brightnessContrast bright="-2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383999" cy="13716001"/>
          </a:xfrm>
          <a:prstGeom prst="rect">
            <a:avLst/>
          </a:prstGeom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7A61522-7A34-28C2-C408-8044B8B296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6" b="97504" l="9973" r="89973">
                        <a14:foregroundMark x1="81333" y1="89613" x2="81178" y2="88637"/>
                        <a14:backgroundMark x1="64850" y1="75585" x2="71117" y2="77379"/>
                        <a14:backgroundMark x1="71117" y1="77379" x2="73243" y2="74103"/>
                        <a14:backgroundMark x1="73243" y1="74103" x2="66703" y2="7722"/>
                        <a14:backgroundMark x1="66703" y1="7722" x2="66757" y2="4056"/>
                        <a14:backgroundMark x1="66757" y1="4056" x2="67411" y2="1248"/>
                        <a14:backgroundMark x1="4523" y1="36115" x2="8883" y2="40718"/>
                        <a14:backgroundMark x1="8883" y1="40718" x2="13678" y2="42980"/>
                        <a14:backgroundMark x1="13678" y1="42980" x2="18147" y2="43370"/>
                        <a14:backgroundMark x1="18147" y1="43370" x2="34496" y2="32839"/>
                        <a14:backgroundMark x1="34496" y1="32839" x2="37548" y2="28627"/>
                        <a14:backgroundMark x1="37548" y1="28627" x2="39510" y2="21451"/>
                        <a14:backgroundMark x1="39510" y1="21451" x2="40272" y2="3120"/>
                        <a14:backgroundMark x1="40272" y1="3120" x2="30409" y2="234"/>
                        <a14:backgroundMark x1="30409" y1="234" x2="15313" y2="3354"/>
                        <a14:backgroundMark x1="15313" y1="3354" x2="8610" y2="13261"/>
                        <a14:backgroundMark x1="8610" y1="13261" x2="6049" y2="15757"/>
                        <a14:backgroundMark x1="6049" y1="15757" x2="3651" y2="23167"/>
                        <a14:backgroundMark x1="3651" y1="23167" x2="3651" y2="34789"/>
                        <a14:backgroundMark x1="3651" y1="34789" x2="5395" y2="38066"/>
                        <a14:backgroundMark x1="5395" y1="38066" x2="5395" y2="38066"/>
                        <a14:backgroundMark x1="6485" y1="1248" x2="6485" y2="1248"/>
                        <a14:backgroundMark x1="6485" y1="3120" x2="163" y2="22075"/>
                        <a14:backgroundMark x1="163" y1="22075" x2="545" y2="29875"/>
                        <a14:backgroundMark x1="545" y1="29875" x2="1962" y2="33853"/>
                        <a14:backgroundMark x1="1962" y1="33853" x2="3706" y2="36661"/>
                        <a14:backgroundMark x1="3706" y1="36661" x2="2125" y2="8970"/>
                        <a14:backgroundMark x1="2125" y1="8970" x2="4687" y2="12871"/>
                        <a14:backgroundMark x1="4687" y1="12871" x2="12589" y2="14197"/>
                        <a14:backgroundMark x1="12589" y1="14197" x2="19292" y2="12559"/>
                        <a14:backgroundMark x1="19292" y1="12559" x2="5395" y2="2652"/>
                        <a14:backgroundMark x1="5395" y1="2652" x2="5613" y2="5070"/>
                        <a14:backgroundMark x1="5613" y1="4914" x2="21526" y2="10296"/>
                        <a14:backgroundMark x1="21526" y1="10296" x2="8556" y2="5928"/>
                        <a14:backgroundMark x1="8556" y1="5928" x2="8174" y2="6162"/>
                        <a14:backgroundMark x1="67902" y1="702" x2="67902" y2="702"/>
                        <a14:backgroundMark x1="17875" y1="29797" x2="28556" y2="19969"/>
                        <a14:backgroundMark x1="56621" y1="88924" x2="59128" y2="89860"/>
                        <a14:backgroundMark x1="59128" y1="89860" x2="56948" y2="91966"/>
                        <a14:backgroundMark x1="56948" y1="91966" x2="55913" y2="99844"/>
                        <a14:backgroundMark x1="55913" y1="99844" x2="53351" y2="97894"/>
                        <a14:backgroundMark x1="53351" y1="97894" x2="53569" y2="94072"/>
                        <a14:backgroundMark x1="53569" y1="94072" x2="56512" y2="89860"/>
                        <a14:backgroundMark x1="53787" y1="93136" x2="56076" y2="90952"/>
                        <a14:backgroundMark x1="56076" y1="90952" x2="57003" y2="94384"/>
                        <a14:backgroundMark x1="57003" y1="94384" x2="56676" y2="98050"/>
                        <a14:backgroundMark x1="56676" y1="98050" x2="53569" y2="99454"/>
                        <a14:backgroundMark x1="53569" y1="99454" x2="53351" y2="95788"/>
                        <a14:backgroundMark x1="53351" y1="95788" x2="55041" y2="92980"/>
                        <a14:backgroundMark x1="55041" y1="92980" x2="55531" y2="92980"/>
                        <a14:backgroundMark x1="55150" y1="92278" x2="53188" y2="95008"/>
                        <a14:backgroundMark x1="53188" y1="95008" x2="53025" y2="98674"/>
                        <a14:backgroundMark x1="53025" y1="98674" x2="55477" y2="98518"/>
                        <a14:backgroundMark x1="55477" y1="98518" x2="56512" y2="95008"/>
                        <a14:backgroundMark x1="56512" y1="95008" x2="55204" y2="91966"/>
                        <a14:backgroundMark x1="55204" y1="91966" x2="52643" y2="92278"/>
                        <a14:backgroundMark x1="52643" y1="92278" x2="52589" y2="92122"/>
                        <a14:backgroundMark x1="53079" y1="95398" x2="54986" y2="92824"/>
                        <a14:backgroundMark x1="54986" y1="92824" x2="56185" y2="96100"/>
                        <a14:backgroundMark x1="56185" y1="96100" x2="53460" y2="98440"/>
                        <a14:backgroundMark x1="53460" y1="98440" x2="53025" y2="94852"/>
                        <a14:backgroundMark x1="53025" y1="94852" x2="53406" y2="94150"/>
                        <a14:backgroundMark x1="53787" y1="95632" x2="54169" y2="94384"/>
                        <a14:backgroundMark x1="54060" y1="97114" x2="55368" y2="93526"/>
                        <a14:backgroundMark x1="55368" y1="93526" x2="54387" y2="96568"/>
                        <a14:backgroundMark x1="57384" y1="98752" x2="55313" y2="99298"/>
                        <a14:backgroundMark x1="58420" y1="89314" x2="59183" y2="89158"/>
                        <a14:backgroundMark x1="59237" y1="87441" x2="59183" y2="87285"/>
                        <a14:backgroundMark x1="59292" y1="93292" x2="59292" y2="93058"/>
                        <a14:backgroundMark x1="55695" y1="99454" x2="58093" y2="99766"/>
                        <a14:backgroundMark x1="58093" y1="99766" x2="60272" y2="98050"/>
                        <a14:backgroundMark x1="60272" y1="98050" x2="62834" y2="98128"/>
                        <a14:backgroundMark x1="62834" y1="98128" x2="60327" y2="99766"/>
                        <a14:backgroundMark x1="60327" y1="99766" x2="63106" y2="99610"/>
                        <a14:backgroundMark x1="63106" y1="99610" x2="60654" y2="98986"/>
                        <a14:backgroundMark x1="60654" y1="98986" x2="63161" y2="99220"/>
                        <a14:backgroundMark x1="63161" y1="99220" x2="60708" y2="98440"/>
                        <a14:backgroundMark x1="60708" y1="98440" x2="63433" y2="98674"/>
                        <a14:backgroundMark x1="63433" y1="98674" x2="65722" y2="97348"/>
                        <a14:backgroundMark x1="65722" y1="97348" x2="63379" y2="99142"/>
                        <a14:backgroundMark x1="63379" y1="99142" x2="66158" y2="98362"/>
                        <a14:backgroundMark x1="66158" y1="98362" x2="62943" y2="99688"/>
                        <a14:backgroundMark x1="62943" y1="99688" x2="65831" y2="98518"/>
                        <a14:backgroundMark x1="65831" y1="98518" x2="62943" y2="99688"/>
                        <a14:backgroundMark x1="62943" y1="99688" x2="65831" y2="98830"/>
                        <a14:backgroundMark x1="65831" y1="98830" x2="68283" y2="99220"/>
                        <a14:backgroundMark x1="68283" y1="99220" x2="68338" y2="99220"/>
                        <a14:backgroundMark x1="60109" y1="99844" x2="59074" y2="99766"/>
                        <a14:backgroundMark x1="59074" y1="99766" x2="59074" y2="99766"/>
                        <a14:backgroundMark x1="65831" y1="97348" x2="75477" y2="93994"/>
                        <a14:backgroundMark x1="75477" y1="93994" x2="77657" y2="92200"/>
                        <a14:backgroundMark x1="77657" y1="92200" x2="78529" y2="97114"/>
                        <a14:backgroundMark x1="78529" y1="97114" x2="76076" y2="98986"/>
                        <a14:backgroundMark x1="76076" y1="98986" x2="68501" y2="99766"/>
                        <a14:backgroundMark x1="68501" y1="99766" x2="65995" y2="98362"/>
                        <a14:backgroundMark x1="65995" y1="98362" x2="65940" y2="97504"/>
                        <a14:backgroundMark x1="67793" y1="98752" x2="69755" y2="96568"/>
                        <a14:backgroundMark x1="69755" y1="96568" x2="72807" y2="95710"/>
                        <a14:backgroundMark x1="72807" y1="95710" x2="70790" y2="97972"/>
                        <a14:backgroundMark x1="70790" y1="97972" x2="68229" y2="98596"/>
                        <a14:backgroundMark x1="68229" y1="98596" x2="67793" y2="98908"/>
                        <a14:backgroundMark x1="72752" y1="96256" x2="73297" y2="96256"/>
                        <a14:backgroundMark x1="73460" y1="95944" x2="74387" y2="95086"/>
                        <a14:backgroundMark x1="73515" y1="96646" x2="71281" y2="98206"/>
                        <a14:backgroundMark x1="71281" y1="98206" x2="73243" y2="96100"/>
                        <a14:backgroundMark x1="73243" y1="96100" x2="73406" y2="96412"/>
                        <a14:backgroundMark x1="65286" y1="82293" x2="65995" y2="85725"/>
                        <a14:backgroundMark x1="65995" y1="85725" x2="64087" y2="88222"/>
                        <a14:backgroundMark x1="64087" y1="88222" x2="65995" y2="90562"/>
                        <a14:backgroundMark x1="65995" y1="90562" x2="68392" y2="91498"/>
                        <a14:backgroundMark x1="68392" y1="91498" x2="70463" y2="89704"/>
                        <a14:backgroundMark x1="70463" y1="89704" x2="72916" y2="89392"/>
                        <a14:backgroundMark x1="72916" y1="89392" x2="75569" y2="87228"/>
                        <a14:backgroundMark x1="77721" y1="85248" x2="79019" y2="81747"/>
                        <a14:backgroundMark x1="79019" y1="81747" x2="77984" y2="78471"/>
                        <a14:backgroundMark x1="77984" y1="78471" x2="75477" y2="78783"/>
                        <a14:backgroundMark x1="75477" y1="78783" x2="73569" y2="81279"/>
                        <a14:backgroundMark x1="73569" y1="81279" x2="68174" y2="83151"/>
                        <a14:backgroundMark x1="68174" y1="83151" x2="65668" y2="82761"/>
                        <a14:backgroundMark x1="65668" y1="82761" x2="68120" y2="82917"/>
                        <a14:backgroundMark x1="68120" y1="82917" x2="69210" y2="82839"/>
                        <a14:backgroundMark x1="65450" y1="87207" x2="69591" y2="82995"/>
                        <a14:backgroundMark x1="69591" y1="82995" x2="72098" y2="83151"/>
                        <a14:backgroundMark x1="72098" y1="83151" x2="74496" y2="82059"/>
                        <a14:backgroundMark x1="74496" y1="82059" x2="77275" y2="82683"/>
                        <a14:backgroundMark x1="77275" y1="82683" x2="74768" y2="85335"/>
                        <a14:backgroundMark x1="74768" y1="85335" x2="72316" y2="85413"/>
                        <a14:backgroundMark x1="72316" y1="85413" x2="66812" y2="87520"/>
                        <a14:backgroundMark x1="66812" y1="87520" x2="65450" y2="87129"/>
                        <a14:backgroundMark x1="76894" y1="84945" x2="76948" y2="84243"/>
                        <a14:backgroundMark x1="76185" y1="84711" x2="77057" y2="84789"/>
                        <a14:backgroundMark x1="77112" y1="85023" x2="77145" y2="86098"/>
                        <a14:backgroundMark x1="76719" y1="89905" x2="80109" y2="88378"/>
                        <a14:backgroundMark x1="76133" y1="90168" x2="76531" y2="89989"/>
                        <a14:backgroundMark x1="80109" y1="88378" x2="81308" y2="85257"/>
                        <a14:backgroundMark x1="81308" y1="85257" x2="79183" y2="83151"/>
                        <a14:backgroundMark x1="77719" y1="84386" x2="77057" y2="84945"/>
                        <a14:backgroundMark x1="79183" y1="83151" x2="79821" y2="82613"/>
                        <a14:backgroundMark x1="77057" y1="84945" x2="77166" y2="85101"/>
                        <a14:backgroundMark x1="81199" y1="87285" x2="78692" y2="86895"/>
                        <a14:backgroundMark x1="78692" y1="86895" x2="80654" y2="83697"/>
                        <a14:backgroundMark x1="80654" y1="83697" x2="82997" y2="85725"/>
                        <a14:backgroundMark x1="82997" y1="85725" x2="83379" y2="94540"/>
                        <a14:backgroundMark x1="83379" y1="94540" x2="81471" y2="87832"/>
                        <a14:backgroundMark x1="81471" y1="87832" x2="80708" y2="87441"/>
                        <a14:backgroundMark x1="78093" y1="84477" x2="80926" y2="85413"/>
                        <a14:backgroundMark x1="80926" y1="85413" x2="78365" y2="85101"/>
                        <a14:backgroundMark x1="78365" y1="85101" x2="78202" y2="84711"/>
                        <a14:backgroundMark x1="80272" y1="84087" x2="82616" y2="85803"/>
                        <a14:backgroundMark x1="82616" y1="85803" x2="81144" y2="83307"/>
                        <a14:backgroundMark x1="76785" y1="89158" x2="78856" y2="86895"/>
                        <a14:backgroundMark x1="77164" y1="85302" x2="76785" y2="84945"/>
                        <a14:backgroundMark x1="78856" y1="86895" x2="77366" y2="85492"/>
                        <a14:backgroundMark x1="76785" y1="84945" x2="76385" y2="86090"/>
                        <a14:backgroundMark x1="78093" y1="92278" x2="80327" y2="90562"/>
                        <a14:backgroundMark x1="80327" y1="90562" x2="82943" y2="95398"/>
                        <a14:backgroundMark x1="82943" y1="95398" x2="82670" y2="98986"/>
                        <a14:backgroundMark x1="82670" y1="98986" x2="76839" y2="99844"/>
                        <a14:backgroundMark x1="76839" y1="99844" x2="78038" y2="95242"/>
                        <a14:backgroundMark x1="78038" y1="95242" x2="78093" y2="92512"/>
                        <a14:backgroundMark x1="80981" y1="84477" x2="82943" y2="87129"/>
                        <a14:backgroundMark x1="82943" y1="87129" x2="81362" y2="84321"/>
                        <a14:backgroundMark x1="81362" y1="84321" x2="81035" y2="84165"/>
                        <a14:backgroundMark x1="77221" y1="98440" x2="79728" y2="99064"/>
                        <a14:backgroundMark x1="79728" y1="99064" x2="82234" y2="98128"/>
                        <a14:backgroundMark x1="82234" y1="98128" x2="79074" y2="96568"/>
                        <a14:backgroundMark x1="79074" y1="96568" x2="78311" y2="98986"/>
                        <a14:backgroundMark x1="74441" y1="88846" x2="76567" y2="86973"/>
                        <a14:backgroundMark x1="76567" y1="86973" x2="74441" y2="88612"/>
                        <a14:backgroundMark x1="76730" y1="86895" x2="76730" y2="86895"/>
                        <a14:backgroundMark x1="76730" y1="86817" x2="77548" y2="85881"/>
                        <a14:backgroundMark x1="63052" y1="91810" x2="63161" y2="91654"/>
                        <a14:backgroundMark x1="63706" y1="90562" x2="63978" y2="904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0146" y="338457"/>
            <a:ext cx="19621501" cy="13715999"/>
          </a:xfrm>
          <a:prstGeom prst="rect">
            <a:avLst/>
          </a:prstGeom>
          <a:noFill/>
          <a:ln w="12700">
            <a:noFill/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5869B3-904C-58EC-5506-7DE867246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6046" y="7782400"/>
            <a:ext cx="1355781" cy="761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19E4FA-8FC4-3218-B2E9-23C0AC717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3936" y="8843659"/>
            <a:ext cx="1355781" cy="761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7AF5B9-383D-36ED-7ABF-D76A400B3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8204" y="11886925"/>
            <a:ext cx="1355781" cy="761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9A0DE9-9729-D0B0-B727-EBA9DE335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3585" y="10361127"/>
            <a:ext cx="1355781" cy="761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08FE6F-DE83-7E9F-BEAC-A17E70741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638149">
            <a:off x="15949045" y="8489101"/>
            <a:ext cx="429781" cy="275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4E40F2-0C78-9151-09D5-93A576528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1321" y="10595606"/>
            <a:ext cx="429781" cy="275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2C0B59-D5FE-DECE-7A1D-78DE5402F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307068">
            <a:off x="16701322" y="9547486"/>
            <a:ext cx="429781" cy="2750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DCDCE-2236-9736-170E-B9090D915D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752611">
            <a:off x="16422499" y="12744298"/>
            <a:ext cx="429781" cy="2750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A64B9A-614B-F19D-0E0B-502FD6ECF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615154">
            <a:off x="15744606" y="10140165"/>
            <a:ext cx="429781" cy="2750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E779A9-4B4A-B3CD-FCE7-AE9B190EF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70579">
            <a:off x="16361203" y="11622248"/>
            <a:ext cx="429781" cy="275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FAEA7E-73CD-DEB1-E51D-FE6CBCEE33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2145" y="8049972"/>
            <a:ext cx="429781" cy="2750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738756-B0CF-0943-0CB3-AAA04FBA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39679">
            <a:off x="17308763" y="13139682"/>
            <a:ext cx="429781" cy="2750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BE7842-1A14-5488-7188-CB03B398F7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38711">
            <a:off x="18719457" y="12744297"/>
            <a:ext cx="429781" cy="2750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B57185-D8F0-D9C4-A42D-A301881E4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3218" y="12785595"/>
            <a:ext cx="1355781" cy="76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1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ew York: “A Tale of 2 Grids”">
            <a:extLst>
              <a:ext uri="{FF2B5EF4-FFF2-40B4-BE49-F238E27FC236}">
                <a16:creationId xmlns:a16="http://schemas.microsoft.com/office/drawing/2014/main" id="{97944AD6-3BB6-5E8D-0F89-B3A3FFBABF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9100" y="0"/>
            <a:ext cx="20791759" cy="18642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June 24, 2025</a:t>
            </a:r>
            <a:endParaRPr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56A71-3C66-42B2-3DDE-B50B985969F6}"/>
              </a:ext>
            </a:extLst>
          </p:cNvPr>
          <p:cNvGrpSpPr/>
          <p:nvPr/>
        </p:nvGrpSpPr>
        <p:grpSpPr>
          <a:xfrm>
            <a:off x="363844" y="2286000"/>
            <a:ext cx="7657421" cy="10321233"/>
            <a:chOff x="363844" y="2286000"/>
            <a:chExt cx="7657421" cy="103212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1E0796-7495-5F55-B753-A2DD78251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44" y="4604365"/>
              <a:ext cx="7657421" cy="80028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00971F-F701-71AB-EDC7-3F95B973589E}"/>
                </a:ext>
              </a:extLst>
            </p:cNvPr>
            <p:cNvSpPr txBox="1"/>
            <p:nvPr/>
          </p:nvSpPr>
          <p:spPr>
            <a:xfrm flipH="1">
              <a:off x="363844" y="2286000"/>
              <a:ext cx="3287314" cy="1597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10:32 AM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860927-8C55-B9DB-5F66-2579DAF50F3D}"/>
              </a:ext>
            </a:extLst>
          </p:cNvPr>
          <p:cNvGrpSpPr/>
          <p:nvPr/>
        </p:nvGrpSpPr>
        <p:grpSpPr>
          <a:xfrm>
            <a:off x="8346002" y="2285999"/>
            <a:ext cx="7963314" cy="10619990"/>
            <a:chOff x="8346002" y="2285999"/>
            <a:chExt cx="7963314" cy="1061999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8DBA9B4-6738-6AED-8289-1C193F0E7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002" y="4305610"/>
              <a:ext cx="7963314" cy="860037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E31AC8-6247-4D0B-8776-2AD8F1DF69EC}"/>
                </a:ext>
              </a:extLst>
            </p:cNvPr>
            <p:cNvSpPr txBox="1"/>
            <p:nvPr/>
          </p:nvSpPr>
          <p:spPr>
            <a:xfrm flipH="1">
              <a:off x="8346002" y="2285999"/>
              <a:ext cx="3287314" cy="1597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dirty="0"/>
                <a:t>3</a:t>
              </a:r>
              <a:r>
                <a:rPr kumimoji="0" lang="en-US" sz="4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:40 </a:t>
              </a:r>
              <a:r>
                <a:rPr lang="en-US" b="1" dirty="0"/>
                <a:t>P</a:t>
              </a:r>
              <a:r>
                <a:rPr kumimoji="0" lang="en-US" sz="4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76E1AC-F2F8-02C6-9BD6-B96480809CFB}"/>
              </a:ext>
            </a:extLst>
          </p:cNvPr>
          <p:cNvGrpSpPr/>
          <p:nvPr/>
        </p:nvGrpSpPr>
        <p:grpSpPr>
          <a:xfrm>
            <a:off x="16634053" y="2285998"/>
            <a:ext cx="7599202" cy="10203368"/>
            <a:chOff x="16634053" y="2285998"/>
            <a:chExt cx="7599202" cy="102033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06F5E71-18F5-1285-5E88-65D04C18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34053" y="4305610"/>
              <a:ext cx="7599202" cy="818375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DE922F-D2A0-ACAF-591D-1ACBF6B608F9}"/>
                </a:ext>
              </a:extLst>
            </p:cNvPr>
            <p:cNvSpPr txBox="1"/>
            <p:nvPr/>
          </p:nvSpPr>
          <p:spPr>
            <a:xfrm flipH="1">
              <a:off x="16634053" y="2285998"/>
              <a:ext cx="3287314" cy="1597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t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dirty="0"/>
                <a:t>5</a:t>
              </a:r>
              <a:r>
                <a:rPr kumimoji="0" lang="en-US" sz="4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:57 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71972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53E291-706B-FFE3-AA64-1D37626C3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1" y="2642291"/>
            <a:ext cx="14732570" cy="10681113"/>
          </a:xfrm>
          <a:prstGeom prst="rect">
            <a:avLst/>
          </a:prstGeom>
        </p:spPr>
      </p:pic>
      <p:sp>
        <p:nvSpPr>
          <p:cNvPr id="6" name="New York: “A Tale of 2 Grids”">
            <a:extLst>
              <a:ext uri="{FF2B5EF4-FFF2-40B4-BE49-F238E27FC236}">
                <a16:creationId xmlns:a16="http://schemas.microsoft.com/office/drawing/2014/main" id="{2B0FDA5F-30F8-4212-AE0E-B960DFFFD0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6120" y="361149"/>
            <a:ext cx="20791759" cy="18642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Texas tamed its price spikes…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585911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ew York: “A Tale of 2 Grids”">
            <a:extLst>
              <a:ext uri="{FF2B5EF4-FFF2-40B4-BE49-F238E27FC236}">
                <a16:creationId xmlns:a16="http://schemas.microsoft.com/office/drawing/2014/main" id="{640CB2C9-B0CC-B224-0927-2CECC16C68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9100" y="0"/>
            <a:ext cx="20791759" cy="18642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…by deploying batteries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EDBFC6-E54B-1397-51CF-AE16A17CC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4460"/>
            <a:ext cx="16076351" cy="98323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8CB09E-3A26-DE94-9404-CD1FD0066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036" y="3136900"/>
            <a:ext cx="8550964" cy="888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6373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2. Avoiding expensive grid upgrades"/>
          <p:cNvSpPr txBox="1">
            <a:spLocks noGrp="1"/>
          </p:cNvSpPr>
          <p:nvPr>
            <p:ph type="title"/>
          </p:nvPr>
        </p:nvSpPr>
        <p:spPr>
          <a:xfrm>
            <a:off x="1327472" y="4850108"/>
            <a:ext cx="21005801" cy="2286001"/>
          </a:xfrm>
          <a:prstGeom prst="rect">
            <a:avLst/>
          </a:prstGeom>
        </p:spPr>
        <p:txBody>
          <a:bodyPr/>
          <a:lstStyle>
            <a:lvl1pPr defTabSz="718184">
              <a:defRPr sz="9744"/>
            </a:lvl1pPr>
          </a:lstStyle>
          <a:p>
            <a:r>
              <a:t>2. Avoiding expensive grid upgrades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movie.png" descr="pasted-movie.png">
            <a:extLst>
              <a:ext uri="{FF2B5EF4-FFF2-40B4-BE49-F238E27FC236}">
                <a16:creationId xmlns:a16="http://schemas.microsoft.com/office/drawing/2014/main" id="{BD834227-57F5-93D8-EDCD-D46C7289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986" y="3363685"/>
            <a:ext cx="20688091" cy="963385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25DFCA5-27B8-7EA4-F0C6-12EEA06B173E}"/>
              </a:ext>
            </a:extLst>
          </p:cNvPr>
          <p:cNvSpPr/>
          <p:nvPr/>
        </p:nvSpPr>
        <p:spPr>
          <a:xfrm rot="20349051">
            <a:off x="1375299" y="2709474"/>
            <a:ext cx="6160511" cy="8885890"/>
          </a:xfrm>
          <a:prstGeom prst="ellipse">
            <a:avLst/>
          </a:prstGeom>
          <a:noFill/>
          <a:ln w="127000" cap="flat">
            <a:solidFill>
              <a:schemeClr val="accent6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5EAED5F-9E9E-1A9C-1A8A-B8ED19A19596}"/>
              </a:ext>
            </a:extLst>
          </p:cNvPr>
          <p:cNvSpPr/>
          <p:nvPr/>
        </p:nvSpPr>
        <p:spPr>
          <a:xfrm>
            <a:off x="7181758" y="2906485"/>
            <a:ext cx="8599714" cy="4343400"/>
          </a:xfrm>
          <a:prstGeom prst="ellipse">
            <a:avLst/>
          </a:prstGeom>
          <a:noFill/>
          <a:ln w="127000" cap="flat">
            <a:solidFill>
              <a:schemeClr val="accent6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C8A4224-F5E8-0D2A-4DDB-7B85AC73D66B}"/>
              </a:ext>
            </a:extLst>
          </p:cNvPr>
          <p:cNvSpPr/>
          <p:nvPr/>
        </p:nvSpPr>
        <p:spPr>
          <a:xfrm rot="1816561">
            <a:off x="14201564" y="6036387"/>
            <a:ext cx="9166993" cy="6508183"/>
          </a:xfrm>
          <a:prstGeom prst="ellipse">
            <a:avLst/>
          </a:prstGeom>
          <a:noFill/>
          <a:ln w="127000" cap="flat">
            <a:solidFill>
              <a:schemeClr val="accent6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36FC2E-E864-C639-5B78-E0D493345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-336350"/>
            <a:ext cx="23743920" cy="2286000"/>
          </a:xfrm>
        </p:spPr>
        <p:txBody>
          <a:bodyPr>
            <a:normAutofit fontScale="90000"/>
          </a:bodyPr>
          <a:lstStyle/>
          <a:p>
            <a:r>
              <a:rPr lang="en-US" dirty="0"/>
              <a:t>We size the grid to meet </a:t>
            </a:r>
            <a:r>
              <a:rPr lang="en-US" i="1" dirty="0"/>
              <a:t>peak</a:t>
            </a:r>
            <a:r>
              <a:rPr lang="en-US" dirty="0"/>
              <a:t> demand</a:t>
            </a:r>
          </a:p>
        </p:txBody>
      </p:sp>
    </p:spTree>
    <p:extLst>
      <p:ext uri="{BB962C8B-B14F-4D97-AF65-F5344CB8AC3E}">
        <p14:creationId xmlns:p14="http://schemas.microsoft.com/office/powerpoint/2010/main" val="998653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After 20 years flat, electricity demand is growing fast"/>
          <p:cNvSpPr txBox="1">
            <a:spLocks noGrp="1"/>
          </p:cNvSpPr>
          <p:nvPr>
            <p:ph type="title"/>
          </p:nvPr>
        </p:nvSpPr>
        <p:spPr>
          <a:xfrm>
            <a:off x="558475" y="0"/>
            <a:ext cx="23267050" cy="2286000"/>
          </a:xfrm>
          <a:prstGeom prst="rect">
            <a:avLst/>
          </a:prstGeom>
        </p:spPr>
        <p:txBody>
          <a:bodyPr>
            <a:normAutofit/>
          </a:bodyPr>
          <a:lstStyle>
            <a:lvl1pPr defTabSz="553084">
              <a:defRPr sz="7504"/>
            </a:lvl1pPr>
          </a:lstStyle>
          <a:p>
            <a:r>
              <a:rPr dirty="0"/>
              <a:t>After 20 years flat, electricity demand is growing fast  </a:t>
            </a:r>
          </a:p>
        </p:txBody>
      </p:sp>
      <p:pic>
        <p:nvPicPr>
          <p:cNvPr id="171" name="Screenshot 2025-05-17 at 2.22.31 PM.png" descr="Screenshot 2025-05-17 at 2.22.31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92848" y="2317646"/>
            <a:ext cx="14998481" cy="1084755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ource: https://www.nyiso.com/documents/20142/2223020/2024-Power-Trends.pdf"/>
          <p:cNvSpPr txBox="1"/>
          <p:nvPr/>
        </p:nvSpPr>
        <p:spPr>
          <a:xfrm>
            <a:off x="13293278" y="13165034"/>
            <a:ext cx="9665209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Source: https://www.nyiso.com/documents/20142/2223020/2024-Power-Trends.pdf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movie.png" descr="pasted-movie.png">
            <a:extLst>
              <a:ext uri="{FF2B5EF4-FFF2-40B4-BE49-F238E27FC236}">
                <a16:creationId xmlns:a16="http://schemas.microsoft.com/office/drawing/2014/main" id="{BD834227-57F5-93D8-EDCD-D46C7289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986" y="3363685"/>
            <a:ext cx="20688091" cy="96338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We size grid infrastructure for the peak hours of the year. To upgrade grid for 2x - 2.5x peaks is expensive.">
            <a:extLst>
              <a:ext uri="{FF2B5EF4-FFF2-40B4-BE49-F238E27FC236}">
                <a16:creationId xmlns:a16="http://schemas.microsoft.com/office/drawing/2014/main" id="{5D716AA2-C487-955C-2EE5-53CEDC94EF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7566" y="355600"/>
            <a:ext cx="22196728" cy="2286000"/>
          </a:xfrm>
          <a:prstGeom prst="rect">
            <a:avLst/>
          </a:prstGeom>
        </p:spPr>
        <p:txBody>
          <a:bodyPr/>
          <a:lstStyle/>
          <a:p>
            <a:pPr defTabSz="511809">
              <a:defRPr sz="6944"/>
            </a:pPr>
            <a:r>
              <a:rPr lang="en-US" dirty="0"/>
              <a:t>2x-ing</a:t>
            </a:r>
            <a:r>
              <a:rPr dirty="0"/>
              <a:t> grid for 2x </a:t>
            </a:r>
            <a:r>
              <a:rPr lang="en-US" dirty="0"/>
              <a:t>current </a:t>
            </a:r>
            <a:r>
              <a:rPr dirty="0"/>
              <a:t>peaks </a:t>
            </a:r>
            <a:r>
              <a:rPr lang="en-US" dirty="0"/>
              <a:t>would be very </a:t>
            </a:r>
            <a:r>
              <a:rPr b="1" i="1" u="sng" dirty="0">
                <a:latin typeface="Helvetica Neue"/>
                <a:ea typeface="Helvetica Neue"/>
                <a:cs typeface="Helvetica Neue"/>
                <a:sym typeface="Helvetica Neue"/>
              </a:rPr>
              <a:t>expensive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018857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" descr="Image"/>
          <p:cNvPicPr>
            <a:picLocks noChangeAspect="1"/>
          </p:cNvPicPr>
          <p:nvPr/>
        </p:nvPicPr>
        <p:blipFill rotWithShape="1">
          <a:blip r:embed="rId2"/>
          <a:srcRect l="-1" t="29381" r="-1123" b="22035"/>
          <a:stretch/>
        </p:blipFill>
        <p:spPr>
          <a:xfrm>
            <a:off x="713979" y="4707467"/>
            <a:ext cx="23211518" cy="619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Oval Oval" descr="Oval Oval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664521" y="4449995"/>
            <a:ext cx="9260976" cy="7138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B8625A-5C49-6AF9-BF14-3E9E02725CF4}"/>
              </a:ext>
            </a:extLst>
          </p:cNvPr>
          <p:cNvSpPr txBox="1"/>
          <p:nvPr/>
        </p:nvSpPr>
        <p:spPr>
          <a:xfrm flipH="1">
            <a:off x="4513471" y="1184039"/>
            <a:ext cx="15612533" cy="1887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Battery Systems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rid upgrades are already raising electricity bills across the country"/>
          <p:cNvSpPr txBox="1">
            <a:spLocks noGrp="1"/>
          </p:cNvSpPr>
          <p:nvPr>
            <p:ph type="title"/>
          </p:nvPr>
        </p:nvSpPr>
        <p:spPr>
          <a:xfrm>
            <a:off x="762182" y="0"/>
            <a:ext cx="22859636" cy="2286001"/>
          </a:xfrm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r>
              <a:rPr dirty="0"/>
              <a:t>Grid upgrades are already raising electricity bills across the country</a:t>
            </a:r>
          </a:p>
        </p:txBody>
      </p:sp>
      <p:pic>
        <p:nvPicPr>
          <p:cNvPr id="178" name="Screenshot 2025-05-24 at 3.59.24 PM.png" descr="Screenshot 2025-05-24 at 3.59.24 PM.png"/>
          <p:cNvPicPr>
            <a:picLocks noChangeAspect="1"/>
          </p:cNvPicPr>
          <p:nvPr/>
        </p:nvPicPr>
        <p:blipFill>
          <a:blip r:embed="rId2"/>
          <a:srcRect l="54540" t="7290" b="13998"/>
          <a:stretch>
            <a:fillRect/>
          </a:stretch>
        </p:blipFill>
        <p:spPr>
          <a:xfrm>
            <a:off x="6595467" y="2286000"/>
            <a:ext cx="11193261" cy="10655893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ource: U.S. Energy Information Administration www.eia.gov/todayinenergy/detail.php?id=64384"/>
          <p:cNvSpPr txBox="1"/>
          <p:nvPr/>
        </p:nvSpPr>
        <p:spPr>
          <a:xfrm>
            <a:off x="5268436" y="13008914"/>
            <a:ext cx="13847129" cy="4737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4500"/>
              </a:spcBef>
              <a:defRPr sz="2500"/>
            </a:pPr>
            <a:r>
              <a:t>Source: U.S. Energy Information Administration </a:t>
            </a:r>
            <a:r>
              <a:rPr u="sng"/>
              <a:t>www.eia.gov/todayinenergy/detail.php?id=64384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creenshot 2025-05-24 at 2.25.26 PM.png" descr="Screenshot 2025-05-24 at 2.25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390" y="130540"/>
            <a:ext cx="18757397" cy="1318629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ource: https://powerlines.org/wp-content/uploads/2025/04/PowerLines_Utility-Bills-Are-Rising_2025-1.pdf"/>
          <p:cNvSpPr txBox="1"/>
          <p:nvPr/>
        </p:nvSpPr>
        <p:spPr>
          <a:xfrm>
            <a:off x="9082833" y="13316712"/>
            <a:ext cx="12804141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>
              <a:defRPr sz="2000"/>
            </a:pPr>
            <a:r>
              <a:t>Source: https://powerlines.org/wp-content/uploads/2025/04/PowerLines_Utility-Bills-Are-Rising_2025-1.pdf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Batteries allow us to get more than 2x use out of existing infrastrastructure"/>
          <p:cNvSpPr txBox="1">
            <a:spLocks noGrp="1"/>
          </p:cNvSpPr>
          <p:nvPr>
            <p:ph type="title"/>
          </p:nvPr>
        </p:nvSpPr>
        <p:spPr>
          <a:xfrm>
            <a:off x="1427566" y="355600"/>
            <a:ext cx="22196728" cy="2286000"/>
          </a:xfrm>
          <a:prstGeom prst="rect">
            <a:avLst/>
          </a:prstGeom>
        </p:spPr>
        <p:txBody>
          <a:bodyPr/>
          <a:lstStyle/>
          <a:p>
            <a:pPr defTabSz="520065">
              <a:defRPr sz="7056"/>
            </a:pPr>
            <a:r>
              <a:rPr dirty="0"/>
              <a:t>Batteries allow us to get </a:t>
            </a:r>
            <a:r>
              <a:rPr lang="en-US" dirty="0"/>
              <a:t>more use </a:t>
            </a:r>
            <a:r>
              <a:rPr dirty="0"/>
              <a:t>out of infrastructure </a:t>
            </a:r>
            <a:r>
              <a:rPr lang="en-US" dirty="0"/>
              <a:t>we’ve bought and paid for</a:t>
            </a:r>
            <a:endParaRPr dirty="0"/>
          </a:p>
        </p:txBody>
      </p:sp>
      <p:pic>
        <p:nvPicPr>
          <p:cNvPr id="18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66" y="3295943"/>
            <a:ext cx="21267335" cy="99067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CBEC798-C9F2-D751-A39F-DC2BE3866957}"/>
              </a:ext>
            </a:extLst>
          </p:cNvPr>
          <p:cNvGrpSpPr/>
          <p:nvPr/>
        </p:nvGrpSpPr>
        <p:grpSpPr>
          <a:xfrm>
            <a:off x="7429070" y="5548767"/>
            <a:ext cx="11018465" cy="6374640"/>
            <a:chOff x="7429070" y="5548767"/>
            <a:chExt cx="11018465" cy="6374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C0EC0E-FC55-C326-3728-53D12CEF6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9070" y="7328762"/>
              <a:ext cx="1933996" cy="111781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931930-A9B7-2B89-48D9-EEC7A5B69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13612" y="5778930"/>
              <a:ext cx="1862965" cy="10767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779C48-903C-4676-53B3-6ACA39A9C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12493" y="5548767"/>
              <a:ext cx="1635042" cy="945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C7F9F08-BFB5-063D-F234-D36EB0BF3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60901" y="9219151"/>
              <a:ext cx="1440679" cy="83268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108BED-E1F5-4F90-258E-0545C279A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60901" y="11090721"/>
              <a:ext cx="1440679" cy="83268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CA5B693-6A12-7901-41EE-4B8B500ED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8179">
            <a:off x="18516087" y="6258886"/>
            <a:ext cx="734083" cy="469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62189D-3154-E57F-5EFA-7049CE94D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41466">
            <a:off x="19365958" y="7526665"/>
            <a:ext cx="734083" cy="469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80A527-C12A-C169-AC5C-9449A9BB0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40877">
            <a:off x="20730369" y="8965567"/>
            <a:ext cx="734083" cy="469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AD46A4-8D54-843A-A0F8-4CB9EF98B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91500">
            <a:off x="20324626" y="10467198"/>
            <a:ext cx="734083" cy="469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AF14BA-9DD2-FB78-CE54-48B0B2396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91634">
            <a:off x="15293860" y="9475829"/>
            <a:ext cx="734083" cy="469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1E70DD-88EF-DDD5-22E9-743B83DF9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91634">
            <a:off x="15293860" y="11533112"/>
            <a:ext cx="734083" cy="469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473A1C-8B8E-0122-CA86-ED92CBD93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6308">
            <a:off x="17080182" y="6635892"/>
            <a:ext cx="734083" cy="431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BB19EC-C113-1831-B4DC-3D8E27409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17707">
            <a:off x="16825178" y="8329904"/>
            <a:ext cx="734083" cy="469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D934D5-1A67-DD08-0207-44F1708DE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743586">
            <a:off x="16916727" y="9453739"/>
            <a:ext cx="734083" cy="46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600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6F9FE2C-7A95-6A05-A5DB-41F99974C6BB}"/>
              </a:ext>
            </a:extLst>
          </p:cNvPr>
          <p:cNvGrpSpPr/>
          <p:nvPr/>
        </p:nvGrpSpPr>
        <p:grpSpPr>
          <a:xfrm>
            <a:off x="1427566" y="3295943"/>
            <a:ext cx="21267335" cy="9906756"/>
            <a:chOff x="1427566" y="3295943"/>
            <a:chExt cx="21267335" cy="9906756"/>
          </a:xfrm>
        </p:grpSpPr>
        <p:pic>
          <p:nvPicPr>
            <p:cNvPr id="185" name="pasted-movie.png" descr="pasted-movi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7566" y="3295943"/>
              <a:ext cx="21267335" cy="990675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E00B49-E9C8-6721-3451-083A6AF6C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9070" y="7328762"/>
              <a:ext cx="1933996" cy="11178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3AE183-9FBC-3301-A7C5-4AF884193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13612" y="5778930"/>
              <a:ext cx="1862965" cy="10767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25C5D8-A206-072C-BF32-31210DD64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12493" y="5548767"/>
              <a:ext cx="1635042" cy="9450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570C09-21DA-2BC2-1A85-36F5D1AE6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60901" y="9219151"/>
              <a:ext cx="1440679" cy="83268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D5C3B3-F28D-AB3C-8691-9309DD389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60901" y="11090721"/>
              <a:ext cx="1440679" cy="832686"/>
            </a:xfrm>
            <a:prstGeom prst="rect">
              <a:avLst/>
            </a:prstGeom>
          </p:spPr>
        </p:pic>
      </p:grpSp>
      <p:sp>
        <p:nvSpPr>
          <p:cNvPr id="15" name="…and they help grid avoid outages">
            <a:extLst>
              <a:ext uri="{FF2B5EF4-FFF2-40B4-BE49-F238E27FC236}">
                <a16:creationId xmlns:a16="http://schemas.microsoft.com/office/drawing/2014/main" id="{8355FF99-59B2-530F-0DFE-EB89695339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7566" y="355600"/>
            <a:ext cx="22196728" cy="126094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61340">
              <a:defRPr sz="7616"/>
            </a:lvl1pPr>
          </a:lstStyle>
          <a:p>
            <a:r>
              <a:rPr i="1" dirty="0">
                <a:solidFill>
                  <a:srgbClr val="FF0000"/>
                </a:solidFill>
              </a:rPr>
              <a:t>…and they help grid avoid outages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…and they help grid avoid outages">
            <a:extLst>
              <a:ext uri="{FF2B5EF4-FFF2-40B4-BE49-F238E27FC236}">
                <a16:creationId xmlns:a16="http://schemas.microsoft.com/office/drawing/2014/main" id="{8355FF99-59B2-530F-0DFE-EB89695339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7566" y="0"/>
            <a:ext cx="22196728" cy="1616548"/>
          </a:xfrm>
          <a:prstGeom prst="rect">
            <a:avLst/>
          </a:prstGeom>
        </p:spPr>
        <p:txBody>
          <a:bodyPr>
            <a:normAutofit/>
          </a:bodyPr>
          <a:lstStyle>
            <a:lvl1pPr defTabSz="561340">
              <a:defRPr sz="7616"/>
            </a:lvl1pPr>
          </a:lstStyle>
          <a:p>
            <a:r>
              <a:rPr lang="en-US" dirty="0">
                <a:solidFill>
                  <a:schemeClr val="tx1"/>
                </a:solidFill>
              </a:rPr>
              <a:t>...as Texas has done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12A08EC-7474-CB59-74BF-C6E549ADF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86" y="1347972"/>
            <a:ext cx="19482264" cy="5063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7AAEC-4EE4-AC04-098A-56B2FEA6C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45" y="6142804"/>
            <a:ext cx="14534946" cy="3843190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48006035">
                  <a:custGeom>
                    <a:avLst/>
                    <a:gdLst>
                      <a:gd name="connsiteX0" fmla="*/ 0 w 14534946"/>
                      <a:gd name="connsiteY0" fmla="*/ 0 h 3843190"/>
                      <a:gd name="connsiteX1" fmla="*/ 290699 w 14534946"/>
                      <a:gd name="connsiteY1" fmla="*/ 0 h 3843190"/>
                      <a:gd name="connsiteX2" fmla="*/ 872097 w 14534946"/>
                      <a:gd name="connsiteY2" fmla="*/ 0 h 3843190"/>
                      <a:gd name="connsiteX3" fmla="*/ 1453495 w 14534946"/>
                      <a:gd name="connsiteY3" fmla="*/ 0 h 3843190"/>
                      <a:gd name="connsiteX4" fmla="*/ 2180242 w 14534946"/>
                      <a:gd name="connsiteY4" fmla="*/ 0 h 3843190"/>
                      <a:gd name="connsiteX5" fmla="*/ 2906989 w 14534946"/>
                      <a:gd name="connsiteY5" fmla="*/ 0 h 3843190"/>
                      <a:gd name="connsiteX6" fmla="*/ 3779086 w 14534946"/>
                      <a:gd name="connsiteY6" fmla="*/ 0 h 3843190"/>
                      <a:gd name="connsiteX7" fmla="*/ 4651183 w 14534946"/>
                      <a:gd name="connsiteY7" fmla="*/ 0 h 3843190"/>
                      <a:gd name="connsiteX8" fmla="*/ 5087231 w 14534946"/>
                      <a:gd name="connsiteY8" fmla="*/ 0 h 3843190"/>
                      <a:gd name="connsiteX9" fmla="*/ 5668629 w 14534946"/>
                      <a:gd name="connsiteY9" fmla="*/ 0 h 3843190"/>
                      <a:gd name="connsiteX10" fmla="*/ 6250027 w 14534946"/>
                      <a:gd name="connsiteY10" fmla="*/ 0 h 3843190"/>
                      <a:gd name="connsiteX11" fmla="*/ 6976774 w 14534946"/>
                      <a:gd name="connsiteY11" fmla="*/ 0 h 3843190"/>
                      <a:gd name="connsiteX12" fmla="*/ 7558172 w 14534946"/>
                      <a:gd name="connsiteY12" fmla="*/ 0 h 3843190"/>
                      <a:gd name="connsiteX13" fmla="*/ 8284919 w 14534946"/>
                      <a:gd name="connsiteY13" fmla="*/ 0 h 3843190"/>
                      <a:gd name="connsiteX14" fmla="*/ 9011667 w 14534946"/>
                      <a:gd name="connsiteY14" fmla="*/ 0 h 3843190"/>
                      <a:gd name="connsiteX15" fmla="*/ 9883763 w 14534946"/>
                      <a:gd name="connsiteY15" fmla="*/ 0 h 3843190"/>
                      <a:gd name="connsiteX16" fmla="*/ 10610511 w 14534946"/>
                      <a:gd name="connsiteY16" fmla="*/ 0 h 3843190"/>
                      <a:gd name="connsiteX17" fmla="*/ 10755860 w 14534946"/>
                      <a:gd name="connsiteY17" fmla="*/ 0 h 3843190"/>
                      <a:gd name="connsiteX18" fmla="*/ 11482607 w 14534946"/>
                      <a:gd name="connsiteY18" fmla="*/ 0 h 3843190"/>
                      <a:gd name="connsiteX19" fmla="*/ 11918656 w 14534946"/>
                      <a:gd name="connsiteY19" fmla="*/ 0 h 3843190"/>
                      <a:gd name="connsiteX20" fmla="*/ 12064005 w 14534946"/>
                      <a:gd name="connsiteY20" fmla="*/ 0 h 3843190"/>
                      <a:gd name="connsiteX21" fmla="*/ 12500054 w 14534946"/>
                      <a:gd name="connsiteY21" fmla="*/ 0 h 3843190"/>
                      <a:gd name="connsiteX22" fmla="*/ 13226801 w 14534946"/>
                      <a:gd name="connsiteY22" fmla="*/ 0 h 3843190"/>
                      <a:gd name="connsiteX23" fmla="*/ 13662849 w 14534946"/>
                      <a:gd name="connsiteY23" fmla="*/ 0 h 3843190"/>
                      <a:gd name="connsiteX24" fmla="*/ 14534946 w 14534946"/>
                      <a:gd name="connsiteY24" fmla="*/ 0 h 3843190"/>
                      <a:gd name="connsiteX25" fmla="*/ 14534946 w 14534946"/>
                      <a:gd name="connsiteY25" fmla="*/ 510595 h 3843190"/>
                      <a:gd name="connsiteX26" fmla="*/ 14534946 w 14534946"/>
                      <a:gd name="connsiteY26" fmla="*/ 1021190 h 3843190"/>
                      <a:gd name="connsiteX27" fmla="*/ 14534946 w 14534946"/>
                      <a:gd name="connsiteY27" fmla="*/ 1454922 h 3843190"/>
                      <a:gd name="connsiteX28" fmla="*/ 14534946 w 14534946"/>
                      <a:gd name="connsiteY28" fmla="*/ 1965517 h 3843190"/>
                      <a:gd name="connsiteX29" fmla="*/ 14534946 w 14534946"/>
                      <a:gd name="connsiteY29" fmla="*/ 2552976 h 3843190"/>
                      <a:gd name="connsiteX30" fmla="*/ 14534946 w 14534946"/>
                      <a:gd name="connsiteY30" fmla="*/ 3063571 h 3843190"/>
                      <a:gd name="connsiteX31" fmla="*/ 14534946 w 14534946"/>
                      <a:gd name="connsiteY31" fmla="*/ 3843190 h 3843190"/>
                      <a:gd name="connsiteX32" fmla="*/ 13953548 w 14534946"/>
                      <a:gd name="connsiteY32" fmla="*/ 3843190 h 3843190"/>
                      <a:gd name="connsiteX33" fmla="*/ 13226801 w 14534946"/>
                      <a:gd name="connsiteY33" fmla="*/ 3843190 h 3843190"/>
                      <a:gd name="connsiteX34" fmla="*/ 12936102 w 14534946"/>
                      <a:gd name="connsiteY34" fmla="*/ 3843190 h 3843190"/>
                      <a:gd name="connsiteX35" fmla="*/ 12645403 w 14534946"/>
                      <a:gd name="connsiteY35" fmla="*/ 3843190 h 3843190"/>
                      <a:gd name="connsiteX36" fmla="*/ 12500054 w 14534946"/>
                      <a:gd name="connsiteY36" fmla="*/ 3843190 h 3843190"/>
                      <a:gd name="connsiteX37" fmla="*/ 12064005 w 14534946"/>
                      <a:gd name="connsiteY37" fmla="*/ 3843190 h 3843190"/>
                      <a:gd name="connsiteX38" fmla="*/ 11627957 w 14534946"/>
                      <a:gd name="connsiteY38" fmla="*/ 3843190 h 3843190"/>
                      <a:gd name="connsiteX39" fmla="*/ 11046559 w 14534946"/>
                      <a:gd name="connsiteY39" fmla="*/ 3843190 h 3843190"/>
                      <a:gd name="connsiteX40" fmla="*/ 10319812 w 14534946"/>
                      <a:gd name="connsiteY40" fmla="*/ 3843190 h 3843190"/>
                      <a:gd name="connsiteX41" fmla="*/ 10029113 w 14534946"/>
                      <a:gd name="connsiteY41" fmla="*/ 3843190 h 3843190"/>
                      <a:gd name="connsiteX42" fmla="*/ 9157016 w 14534946"/>
                      <a:gd name="connsiteY42" fmla="*/ 3843190 h 3843190"/>
                      <a:gd name="connsiteX43" fmla="*/ 8866317 w 14534946"/>
                      <a:gd name="connsiteY43" fmla="*/ 3843190 h 3843190"/>
                      <a:gd name="connsiteX44" fmla="*/ 8430269 w 14534946"/>
                      <a:gd name="connsiteY44" fmla="*/ 3843190 h 3843190"/>
                      <a:gd name="connsiteX45" fmla="*/ 7848871 w 14534946"/>
                      <a:gd name="connsiteY45" fmla="*/ 3843190 h 3843190"/>
                      <a:gd name="connsiteX46" fmla="*/ 7558172 w 14534946"/>
                      <a:gd name="connsiteY46" fmla="*/ 3843190 h 3843190"/>
                      <a:gd name="connsiteX47" fmla="*/ 6831425 w 14534946"/>
                      <a:gd name="connsiteY47" fmla="*/ 3843190 h 3843190"/>
                      <a:gd name="connsiteX48" fmla="*/ 6686075 w 14534946"/>
                      <a:gd name="connsiteY48" fmla="*/ 3843190 h 3843190"/>
                      <a:gd name="connsiteX49" fmla="*/ 6540726 w 14534946"/>
                      <a:gd name="connsiteY49" fmla="*/ 3843190 h 3843190"/>
                      <a:gd name="connsiteX50" fmla="*/ 5668629 w 14534946"/>
                      <a:gd name="connsiteY50" fmla="*/ 3843190 h 3843190"/>
                      <a:gd name="connsiteX51" fmla="*/ 5377930 w 14534946"/>
                      <a:gd name="connsiteY51" fmla="*/ 3843190 h 3843190"/>
                      <a:gd name="connsiteX52" fmla="*/ 5232581 w 14534946"/>
                      <a:gd name="connsiteY52" fmla="*/ 3843190 h 3843190"/>
                      <a:gd name="connsiteX53" fmla="*/ 4941882 w 14534946"/>
                      <a:gd name="connsiteY53" fmla="*/ 3843190 h 3843190"/>
                      <a:gd name="connsiteX54" fmla="*/ 4215134 w 14534946"/>
                      <a:gd name="connsiteY54" fmla="*/ 3843190 h 3843190"/>
                      <a:gd name="connsiteX55" fmla="*/ 3633736 w 14534946"/>
                      <a:gd name="connsiteY55" fmla="*/ 3843190 h 3843190"/>
                      <a:gd name="connsiteX56" fmla="*/ 3052339 w 14534946"/>
                      <a:gd name="connsiteY56" fmla="*/ 3843190 h 3843190"/>
                      <a:gd name="connsiteX57" fmla="*/ 2325591 w 14534946"/>
                      <a:gd name="connsiteY57" fmla="*/ 3843190 h 3843190"/>
                      <a:gd name="connsiteX58" fmla="*/ 1889543 w 14534946"/>
                      <a:gd name="connsiteY58" fmla="*/ 3843190 h 3843190"/>
                      <a:gd name="connsiteX59" fmla="*/ 1162796 w 14534946"/>
                      <a:gd name="connsiteY59" fmla="*/ 3843190 h 3843190"/>
                      <a:gd name="connsiteX60" fmla="*/ 581398 w 14534946"/>
                      <a:gd name="connsiteY60" fmla="*/ 3843190 h 3843190"/>
                      <a:gd name="connsiteX61" fmla="*/ 0 w 14534946"/>
                      <a:gd name="connsiteY61" fmla="*/ 3843190 h 3843190"/>
                      <a:gd name="connsiteX62" fmla="*/ 0 w 14534946"/>
                      <a:gd name="connsiteY62" fmla="*/ 3332595 h 3843190"/>
                      <a:gd name="connsiteX63" fmla="*/ 0 w 14534946"/>
                      <a:gd name="connsiteY63" fmla="*/ 2822000 h 3843190"/>
                      <a:gd name="connsiteX64" fmla="*/ 0 w 14534946"/>
                      <a:gd name="connsiteY64" fmla="*/ 2272972 h 3843190"/>
                      <a:gd name="connsiteX65" fmla="*/ 0 w 14534946"/>
                      <a:gd name="connsiteY65" fmla="*/ 1685513 h 3843190"/>
                      <a:gd name="connsiteX66" fmla="*/ 0 w 14534946"/>
                      <a:gd name="connsiteY66" fmla="*/ 1251782 h 3843190"/>
                      <a:gd name="connsiteX67" fmla="*/ 0 w 14534946"/>
                      <a:gd name="connsiteY67" fmla="*/ 779619 h 3843190"/>
                      <a:gd name="connsiteX68" fmla="*/ 0 w 14534946"/>
                      <a:gd name="connsiteY68" fmla="*/ 0 h 38431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14534946" h="3843190" fill="none" extrusionOk="0">
                        <a:moveTo>
                          <a:pt x="0" y="0"/>
                        </a:moveTo>
                        <a:cubicBezTo>
                          <a:pt x="78488" y="-9096"/>
                          <a:pt x="207698" y="7268"/>
                          <a:pt x="290699" y="0"/>
                        </a:cubicBezTo>
                        <a:cubicBezTo>
                          <a:pt x="373700" y="-7268"/>
                          <a:pt x="670998" y="34418"/>
                          <a:pt x="872097" y="0"/>
                        </a:cubicBezTo>
                        <a:cubicBezTo>
                          <a:pt x="1073196" y="-34418"/>
                          <a:pt x="1273609" y="33957"/>
                          <a:pt x="1453495" y="0"/>
                        </a:cubicBezTo>
                        <a:cubicBezTo>
                          <a:pt x="1633381" y="-33957"/>
                          <a:pt x="1973323" y="40239"/>
                          <a:pt x="2180242" y="0"/>
                        </a:cubicBezTo>
                        <a:cubicBezTo>
                          <a:pt x="2387161" y="-40239"/>
                          <a:pt x="2713153" y="52108"/>
                          <a:pt x="2906989" y="0"/>
                        </a:cubicBezTo>
                        <a:cubicBezTo>
                          <a:pt x="3100825" y="-52108"/>
                          <a:pt x="3552641" y="96184"/>
                          <a:pt x="3779086" y="0"/>
                        </a:cubicBezTo>
                        <a:cubicBezTo>
                          <a:pt x="4005531" y="-96184"/>
                          <a:pt x="4429569" y="57495"/>
                          <a:pt x="4651183" y="0"/>
                        </a:cubicBezTo>
                        <a:cubicBezTo>
                          <a:pt x="4872797" y="-57495"/>
                          <a:pt x="4940100" y="51731"/>
                          <a:pt x="5087231" y="0"/>
                        </a:cubicBezTo>
                        <a:cubicBezTo>
                          <a:pt x="5234362" y="-51731"/>
                          <a:pt x="5466822" y="35114"/>
                          <a:pt x="5668629" y="0"/>
                        </a:cubicBezTo>
                        <a:cubicBezTo>
                          <a:pt x="5870436" y="-35114"/>
                          <a:pt x="6053259" y="68894"/>
                          <a:pt x="6250027" y="0"/>
                        </a:cubicBezTo>
                        <a:cubicBezTo>
                          <a:pt x="6446795" y="-68894"/>
                          <a:pt x="6640124" y="15933"/>
                          <a:pt x="6976774" y="0"/>
                        </a:cubicBezTo>
                        <a:cubicBezTo>
                          <a:pt x="7313424" y="-15933"/>
                          <a:pt x="7363364" y="59201"/>
                          <a:pt x="7558172" y="0"/>
                        </a:cubicBezTo>
                        <a:cubicBezTo>
                          <a:pt x="7752980" y="-59201"/>
                          <a:pt x="8131832" y="75670"/>
                          <a:pt x="8284919" y="0"/>
                        </a:cubicBezTo>
                        <a:cubicBezTo>
                          <a:pt x="8438006" y="-75670"/>
                          <a:pt x="8753520" y="62559"/>
                          <a:pt x="9011667" y="0"/>
                        </a:cubicBezTo>
                        <a:cubicBezTo>
                          <a:pt x="9269814" y="-62559"/>
                          <a:pt x="9574207" y="29763"/>
                          <a:pt x="9883763" y="0"/>
                        </a:cubicBezTo>
                        <a:cubicBezTo>
                          <a:pt x="10193319" y="-29763"/>
                          <a:pt x="10348236" y="8316"/>
                          <a:pt x="10610511" y="0"/>
                        </a:cubicBezTo>
                        <a:cubicBezTo>
                          <a:pt x="10872786" y="-8316"/>
                          <a:pt x="10722121" y="16193"/>
                          <a:pt x="10755860" y="0"/>
                        </a:cubicBezTo>
                        <a:cubicBezTo>
                          <a:pt x="10789599" y="-16193"/>
                          <a:pt x="11254505" y="16209"/>
                          <a:pt x="11482607" y="0"/>
                        </a:cubicBezTo>
                        <a:cubicBezTo>
                          <a:pt x="11710709" y="-16209"/>
                          <a:pt x="11751791" y="49359"/>
                          <a:pt x="11918656" y="0"/>
                        </a:cubicBezTo>
                        <a:cubicBezTo>
                          <a:pt x="12085521" y="-49359"/>
                          <a:pt x="11994225" y="15969"/>
                          <a:pt x="12064005" y="0"/>
                        </a:cubicBezTo>
                        <a:cubicBezTo>
                          <a:pt x="12133785" y="-15969"/>
                          <a:pt x="12311843" y="47300"/>
                          <a:pt x="12500054" y="0"/>
                        </a:cubicBezTo>
                        <a:cubicBezTo>
                          <a:pt x="12688265" y="-47300"/>
                          <a:pt x="12996483" y="1839"/>
                          <a:pt x="13226801" y="0"/>
                        </a:cubicBezTo>
                        <a:cubicBezTo>
                          <a:pt x="13457119" y="-1839"/>
                          <a:pt x="13543375" y="40515"/>
                          <a:pt x="13662849" y="0"/>
                        </a:cubicBezTo>
                        <a:cubicBezTo>
                          <a:pt x="13782323" y="-40515"/>
                          <a:pt x="14099298" y="18621"/>
                          <a:pt x="14534946" y="0"/>
                        </a:cubicBezTo>
                        <a:cubicBezTo>
                          <a:pt x="14589606" y="182134"/>
                          <a:pt x="14475301" y="285272"/>
                          <a:pt x="14534946" y="510595"/>
                        </a:cubicBezTo>
                        <a:cubicBezTo>
                          <a:pt x="14594591" y="735918"/>
                          <a:pt x="14510801" y="833403"/>
                          <a:pt x="14534946" y="1021190"/>
                        </a:cubicBezTo>
                        <a:cubicBezTo>
                          <a:pt x="14559091" y="1208978"/>
                          <a:pt x="14483651" y="1286097"/>
                          <a:pt x="14534946" y="1454922"/>
                        </a:cubicBezTo>
                        <a:cubicBezTo>
                          <a:pt x="14586241" y="1623747"/>
                          <a:pt x="14526295" y="1814545"/>
                          <a:pt x="14534946" y="1965517"/>
                        </a:cubicBezTo>
                        <a:cubicBezTo>
                          <a:pt x="14543597" y="2116489"/>
                          <a:pt x="14505752" y="2326508"/>
                          <a:pt x="14534946" y="2552976"/>
                        </a:cubicBezTo>
                        <a:cubicBezTo>
                          <a:pt x="14564140" y="2779444"/>
                          <a:pt x="14520570" y="2841973"/>
                          <a:pt x="14534946" y="3063571"/>
                        </a:cubicBezTo>
                        <a:cubicBezTo>
                          <a:pt x="14549322" y="3285170"/>
                          <a:pt x="14511295" y="3659606"/>
                          <a:pt x="14534946" y="3843190"/>
                        </a:cubicBezTo>
                        <a:cubicBezTo>
                          <a:pt x="14412405" y="3904815"/>
                          <a:pt x="14137462" y="3782471"/>
                          <a:pt x="13953548" y="3843190"/>
                        </a:cubicBezTo>
                        <a:cubicBezTo>
                          <a:pt x="13769634" y="3903909"/>
                          <a:pt x="13561127" y="3782056"/>
                          <a:pt x="13226801" y="3843190"/>
                        </a:cubicBezTo>
                        <a:cubicBezTo>
                          <a:pt x="12892475" y="3904324"/>
                          <a:pt x="13000612" y="3837532"/>
                          <a:pt x="12936102" y="3843190"/>
                        </a:cubicBezTo>
                        <a:cubicBezTo>
                          <a:pt x="12871592" y="3848848"/>
                          <a:pt x="12734016" y="3827077"/>
                          <a:pt x="12645403" y="3843190"/>
                        </a:cubicBezTo>
                        <a:cubicBezTo>
                          <a:pt x="12556790" y="3859303"/>
                          <a:pt x="12538191" y="3835907"/>
                          <a:pt x="12500054" y="3843190"/>
                        </a:cubicBezTo>
                        <a:cubicBezTo>
                          <a:pt x="12461917" y="3850473"/>
                          <a:pt x="12200338" y="3838921"/>
                          <a:pt x="12064005" y="3843190"/>
                        </a:cubicBezTo>
                        <a:cubicBezTo>
                          <a:pt x="11927672" y="3847459"/>
                          <a:pt x="11752634" y="3807348"/>
                          <a:pt x="11627957" y="3843190"/>
                        </a:cubicBezTo>
                        <a:cubicBezTo>
                          <a:pt x="11503280" y="3879032"/>
                          <a:pt x="11308532" y="3812866"/>
                          <a:pt x="11046559" y="3843190"/>
                        </a:cubicBezTo>
                        <a:cubicBezTo>
                          <a:pt x="10784586" y="3873514"/>
                          <a:pt x="10625480" y="3761653"/>
                          <a:pt x="10319812" y="3843190"/>
                        </a:cubicBezTo>
                        <a:cubicBezTo>
                          <a:pt x="10014144" y="3924727"/>
                          <a:pt x="10103490" y="3818875"/>
                          <a:pt x="10029113" y="3843190"/>
                        </a:cubicBezTo>
                        <a:cubicBezTo>
                          <a:pt x="9954736" y="3867505"/>
                          <a:pt x="9335804" y="3784545"/>
                          <a:pt x="9157016" y="3843190"/>
                        </a:cubicBezTo>
                        <a:cubicBezTo>
                          <a:pt x="8978228" y="3901835"/>
                          <a:pt x="8954892" y="3809288"/>
                          <a:pt x="8866317" y="3843190"/>
                        </a:cubicBezTo>
                        <a:cubicBezTo>
                          <a:pt x="8777742" y="3877092"/>
                          <a:pt x="8591458" y="3800860"/>
                          <a:pt x="8430269" y="3843190"/>
                        </a:cubicBezTo>
                        <a:cubicBezTo>
                          <a:pt x="8269080" y="3885520"/>
                          <a:pt x="8125838" y="3821676"/>
                          <a:pt x="7848871" y="3843190"/>
                        </a:cubicBezTo>
                        <a:cubicBezTo>
                          <a:pt x="7571904" y="3864704"/>
                          <a:pt x="7651781" y="3810319"/>
                          <a:pt x="7558172" y="3843190"/>
                        </a:cubicBezTo>
                        <a:cubicBezTo>
                          <a:pt x="7464563" y="3876061"/>
                          <a:pt x="7168327" y="3758663"/>
                          <a:pt x="6831425" y="3843190"/>
                        </a:cubicBezTo>
                        <a:cubicBezTo>
                          <a:pt x="6494523" y="3927717"/>
                          <a:pt x="6742784" y="3826652"/>
                          <a:pt x="6686075" y="3843190"/>
                        </a:cubicBezTo>
                        <a:cubicBezTo>
                          <a:pt x="6629366" y="3859728"/>
                          <a:pt x="6611678" y="3839191"/>
                          <a:pt x="6540726" y="3843190"/>
                        </a:cubicBezTo>
                        <a:cubicBezTo>
                          <a:pt x="6469774" y="3847189"/>
                          <a:pt x="5894126" y="3840290"/>
                          <a:pt x="5668629" y="3843190"/>
                        </a:cubicBezTo>
                        <a:cubicBezTo>
                          <a:pt x="5443132" y="3846090"/>
                          <a:pt x="5467135" y="3810050"/>
                          <a:pt x="5377930" y="3843190"/>
                        </a:cubicBezTo>
                        <a:cubicBezTo>
                          <a:pt x="5288725" y="3876330"/>
                          <a:pt x="5277439" y="3837798"/>
                          <a:pt x="5232581" y="3843190"/>
                        </a:cubicBezTo>
                        <a:cubicBezTo>
                          <a:pt x="5187723" y="3848582"/>
                          <a:pt x="5064914" y="3842398"/>
                          <a:pt x="4941882" y="3843190"/>
                        </a:cubicBezTo>
                        <a:cubicBezTo>
                          <a:pt x="4818850" y="3843982"/>
                          <a:pt x="4407793" y="3795476"/>
                          <a:pt x="4215134" y="3843190"/>
                        </a:cubicBezTo>
                        <a:cubicBezTo>
                          <a:pt x="4022475" y="3890904"/>
                          <a:pt x="3843479" y="3801115"/>
                          <a:pt x="3633736" y="3843190"/>
                        </a:cubicBezTo>
                        <a:cubicBezTo>
                          <a:pt x="3423993" y="3885265"/>
                          <a:pt x="3217822" y="3825290"/>
                          <a:pt x="3052339" y="3843190"/>
                        </a:cubicBezTo>
                        <a:cubicBezTo>
                          <a:pt x="2886856" y="3861090"/>
                          <a:pt x="2619766" y="3757178"/>
                          <a:pt x="2325591" y="3843190"/>
                        </a:cubicBezTo>
                        <a:cubicBezTo>
                          <a:pt x="2031416" y="3929202"/>
                          <a:pt x="2099183" y="3817947"/>
                          <a:pt x="1889543" y="3843190"/>
                        </a:cubicBezTo>
                        <a:cubicBezTo>
                          <a:pt x="1679903" y="3868433"/>
                          <a:pt x="1389192" y="3793676"/>
                          <a:pt x="1162796" y="3843190"/>
                        </a:cubicBezTo>
                        <a:cubicBezTo>
                          <a:pt x="936400" y="3892704"/>
                          <a:pt x="710068" y="3807604"/>
                          <a:pt x="581398" y="3843190"/>
                        </a:cubicBezTo>
                        <a:cubicBezTo>
                          <a:pt x="452728" y="3878776"/>
                          <a:pt x="200846" y="3819876"/>
                          <a:pt x="0" y="3843190"/>
                        </a:cubicBezTo>
                        <a:cubicBezTo>
                          <a:pt x="-44406" y="3671496"/>
                          <a:pt x="7728" y="3467217"/>
                          <a:pt x="0" y="3332595"/>
                        </a:cubicBezTo>
                        <a:cubicBezTo>
                          <a:pt x="-7728" y="3197973"/>
                          <a:pt x="7438" y="2940907"/>
                          <a:pt x="0" y="2822000"/>
                        </a:cubicBezTo>
                        <a:cubicBezTo>
                          <a:pt x="-7438" y="2703093"/>
                          <a:pt x="45076" y="2440529"/>
                          <a:pt x="0" y="2272972"/>
                        </a:cubicBezTo>
                        <a:cubicBezTo>
                          <a:pt x="-45076" y="2105415"/>
                          <a:pt x="43954" y="1807639"/>
                          <a:pt x="0" y="1685513"/>
                        </a:cubicBezTo>
                        <a:cubicBezTo>
                          <a:pt x="-43954" y="1563387"/>
                          <a:pt x="43574" y="1411370"/>
                          <a:pt x="0" y="1251782"/>
                        </a:cubicBezTo>
                        <a:cubicBezTo>
                          <a:pt x="-43574" y="1092194"/>
                          <a:pt x="43711" y="947437"/>
                          <a:pt x="0" y="779619"/>
                        </a:cubicBezTo>
                        <a:cubicBezTo>
                          <a:pt x="-43711" y="611801"/>
                          <a:pt x="90200" y="276263"/>
                          <a:pt x="0" y="0"/>
                        </a:cubicBezTo>
                        <a:close/>
                      </a:path>
                      <a:path w="14534946" h="3843190" stroke="0" extrusionOk="0">
                        <a:moveTo>
                          <a:pt x="0" y="0"/>
                        </a:moveTo>
                        <a:cubicBezTo>
                          <a:pt x="117280" y="-55480"/>
                          <a:pt x="381610" y="50544"/>
                          <a:pt x="581398" y="0"/>
                        </a:cubicBezTo>
                        <a:cubicBezTo>
                          <a:pt x="781186" y="-50544"/>
                          <a:pt x="976748" y="3818"/>
                          <a:pt x="1162796" y="0"/>
                        </a:cubicBezTo>
                        <a:cubicBezTo>
                          <a:pt x="1348844" y="-3818"/>
                          <a:pt x="1692035" y="3440"/>
                          <a:pt x="1889543" y="0"/>
                        </a:cubicBezTo>
                        <a:cubicBezTo>
                          <a:pt x="2087051" y="-3440"/>
                          <a:pt x="2057506" y="32812"/>
                          <a:pt x="2180242" y="0"/>
                        </a:cubicBezTo>
                        <a:cubicBezTo>
                          <a:pt x="2302978" y="-32812"/>
                          <a:pt x="2394325" y="13986"/>
                          <a:pt x="2470941" y="0"/>
                        </a:cubicBezTo>
                        <a:cubicBezTo>
                          <a:pt x="2547557" y="-13986"/>
                          <a:pt x="2688219" y="6997"/>
                          <a:pt x="2761640" y="0"/>
                        </a:cubicBezTo>
                        <a:cubicBezTo>
                          <a:pt x="2835061" y="-6997"/>
                          <a:pt x="3305216" y="24197"/>
                          <a:pt x="3488387" y="0"/>
                        </a:cubicBezTo>
                        <a:cubicBezTo>
                          <a:pt x="3671558" y="-24197"/>
                          <a:pt x="3636812" y="6431"/>
                          <a:pt x="3779086" y="0"/>
                        </a:cubicBezTo>
                        <a:cubicBezTo>
                          <a:pt x="3921360" y="-6431"/>
                          <a:pt x="4155115" y="37024"/>
                          <a:pt x="4505833" y="0"/>
                        </a:cubicBezTo>
                        <a:cubicBezTo>
                          <a:pt x="4856551" y="-37024"/>
                          <a:pt x="5068267" y="17434"/>
                          <a:pt x="5377930" y="0"/>
                        </a:cubicBezTo>
                        <a:cubicBezTo>
                          <a:pt x="5687593" y="-17434"/>
                          <a:pt x="5851362" y="44633"/>
                          <a:pt x="6250027" y="0"/>
                        </a:cubicBezTo>
                        <a:cubicBezTo>
                          <a:pt x="6648692" y="-44633"/>
                          <a:pt x="6656307" y="62607"/>
                          <a:pt x="6831425" y="0"/>
                        </a:cubicBezTo>
                        <a:cubicBezTo>
                          <a:pt x="7006543" y="-62607"/>
                          <a:pt x="6914110" y="5154"/>
                          <a:pt x="6976774" y="0"/>
                        </a:cubicBezTo>
                        <a:cubicBezTo>
                          <a:pt x="7039438" y="-5154"/>
                          <a:pt x="7170880" y="10259"/>
                          <a:pt x="7267473" y="0"/>
                        </a:cubicBezTo>
                        <a:cubicBezTo>
                          <a:pt x="7364066" y="-10259"/>
                          <a:pt x="7615917" y="49897"/>
                          <a:pt x="7703521" y="0"/>
                        </a:cubicBezTo>
                        <a:cubicBezTo>
                          <a:pt x="7791125" y="-49897"/>
                          <a:pt x="7922212" y="11587"/>
                          <a:pt x="7994220" y="0"/>
                        </a:cubicBezTo>
                        <a:cubicBezTo>
                          <a:pt x="8066228" y="-11587"/>
                          <a:pt x="8464761" y="76351"/>
                          <a:pt x="8866317" y="0"/>
                        </a:cubicBezTo>
                        <a:cubicBezTo>
                          <a:pt x="9267873" y="-76351"/>
                          <a:pt x="9420729" y="73122"/>
                          <a:pt x="9593064" y="0"/>
                        </a:cubicBezTo>
                        <a:cubicBezTo>
                          <a:pt x="9765399" y="-73122"/>
                          <a:pt x="10228334" y="50192"/>
                          <a:pt x="10465161" y="0"/>
                        </a:cubicBezTo>
                        <a:cubicBezTo>
                          <a:pt x="10701988" y="-50192"/>
                          <a:pt x="10542449" y="11044"/>
                          <a:pt x="10610511" y="0"/>
                        </a:cubicBezTo>
                        <a:cubicBezTo>
                          <a:pt x="10678573" y="-11044"/>
                          <a:pt x="11037749" y="68959"/>
                          <a:pt x="11337258" y="0"/>
                        </a:cubicBezTo>
                        <a:cubicBezTo>
                          <a:pt x="11636767" y="-68959"/>
                          <a:pt x="11423045" y="2366"/>
                          <a:pt x="11482607" y="0"/>
                        </a:cubicBezTo>
                        <a:cubicBezTo>
                          <a:pt x="11542169" y="-2366"/>
                          <a:pt x="11631260" y="105"/>
                          <a:pt x="11773306" y="0"/>
                        </a:cubicBezTo>
                        <a:cubicBezTo>
                          <a:pt x="11915352" y="-105"/>
                          <a:pt x="11984384" y="5763"/>
                          <a:pt x="12064005" y="0"/>
                        </a:cubicBezTo>
                        <a:cubicBezTo>
                          <a:pt x="12143626" y="-5763"/>
                          <a:pt x="12389629" y="33214"/>
                          <a:pt x="12500054" y="0"/>
                        </a:cubicBezTo>
                        <a:cubicBezTo>
                          <a:pt x="12610479" y="-33214"/>
                          <a:pt x="12598234" y="57"/>
                          <a:pt x="12645403" y="0"/>
                        </a:cubicBezTo>
                        <a:cubicBezTo>
                          <a:pt x="12692572" y="-57"/>
                          <a:pt x="13316821" y="48056"/>
                          <a:pt x="13517500" y="0"/>
                        </a:cubicBezTo>
                        <a:cubicBezTo>
                          <a:pt x="13718179" y="-48056"/>
                          <a:pt x="13706667" y="31998"/>
                          <a:pt x="13808199" y="0"/>
                        </a:cubicBezTo>
                        <a:cubicBezTo>
                          <a:pt x="13909731" y="-31998"/>
                          <a:pt x="13883200" y="925"/>
                          <a:pt x="13953548" y="0"/>
                        </a:cubicBezTo>
                        <a:cubicBezTo>
                          <a:pt x="14023896" y="-925"/>
                          <a:pt x="14278588" y="29561"/>
                          <a:pt x="14534946" y="0"/>
                        </a:cubicBezTo>
                        <a:cubicBezTo>
                          <a:pt x="14568843" y="171507"/>
                          <a:pt x="14527683" y="360461"/>
                          <a:pt x="14534946" y="625891"/>
                        </a:cubicBezTo>
                        <a:cubicBezTo>
                          <a:pt x="14542209" y="891321"/>
                          <a:pt x="14500603" y="1022097"/>
                          <a:pt x="14534946" y="1251782"/>
                        </a:cubicBezTo>
                        <a:cubicBezTo>
                          <a:pt x="14569289" y="1481467"/>
                          <a:pt x="14504279" y="1571358"/>
                          <a:pt x="14534946" y="1877673"/>
                        </a:cubicBezTo>
                        <a:cubicBezTo>
                          <a:pt x="14565613" y="2183988"/>
                          <a:pt x="14496321" y="2196245"/>
                          <a:pt x="14534946" y="2426700"/>
                        </a:cubicBezTo>
                        <a:cubicBezTo>
                          <a:pt x="14573571" y="2657155"/>
                          <a:pt x="14486893" y="2844685"/>
                          <a:pt x="14534946" y="3052591"/>
                        </a:cubicBezTo>
                        <a:cubicBezTo>
                          <a:pt x="14582999" y="3260497"/>
                          <a:pt x="14529427" y="3523175"/>
                          <a:pt x="14534946" y="3843190"/>
                        </a:cubicBezTo>
                        <a:cubicBezTo>
                          <a:pt x="14336995" y="3870998"/>
                          <a:pt x="14122450" y="3828438"/>
                          <a:pt x="13953548" y="3843190"/>
                        </a:cubicBezTo>
                        <a:cubicBezTo>
                          <a:pt x="13784646" y="3857942"/>
                          <a:pt x="13869943" y="3833101"/>
                          <a:pt x="13808199" y="3843190"/>
                        </a:cubicBezTo>
                        <a:cubicBezTo>
                          <a:pt x="13746455" y="3853279"/>
                          <a:pt x="13265187" y="3741994"/>
                          <a:pt x="12936102" y="3843190"/>
                        </a:cubicBezTo>
                        <a:cubicBezTo>
                          <a:pt x="12607017" y="3944386"/>
                          <a:pt x="12840582" y="3828671"/>
                          <a:pt x="12790752" y="3843190"/>
                        </a:cubicBezTo>
                        <a:cubicBezTo>
                          <a:pt x="12740922" y="3857709"/>
                          <a:pt x="12716966" y="3838708"/>
                          <a:pt x="12645403" y="3843190"/>
                        </a:cubicBezTo>
                        <a:cubicBezTo>
                          <a:pt x="12573840" y="3847672"/>
                          <a:pt x="12191260" y="3775780"/>
                          <a:pt x="12064005" y="3843190"/>
                        </a:cubicBezTo>
                        <a:cubicBezTo>
                          <a:pt x="11936750" y="3910600"/>
                          <a:pt x="11657873" y="3759849"/>
                          <a:pt x="11337258" y="3843190"/>
                        </a:cubicBezTo>
                        <a:cubicBezTo>
                          <a:pt x="11016643" y="3926531"/>
                          <a:pt x="11042416" y="3804277"/>
                          <a:pt x="10901210" y="3843190"/>
                        </a:cubicBezTo>
                        <a:cubicBezTo>
                          <a:pt x="10760004" y="3882103"/>
                          <a:pt x="10383314" y="3785430"/>
                          <a:pt x="10029113" y="3843190"/>
                        </a:cubicBezTo>
                        <a:cubicBezTo>
                          <a:pt x="9674912" y="3900950"/>
                          <a:pt x="9950394" y="3836224"/>
                          <a:pt x="9883763" y="3843190"/>
                        </a:cubicBezTo>
                        <a:cubicBezTo>
                          <a:pt x="9817132" y="3850156"/>
                          <a:pt x="9598768" y="3826311"/>
                          <a:pt x="9447715" y="3843190"/>
                        </a:cubicBezTo>
                        <a:cubicBezTo>
                          <a:pt x="9296662" y="3860069"/>
                          <a:pt x="8768937" y="3802558"/>
                          <a:pt x="8575618" y="3843190"/>
                        </a:cubicBezTo>
                        <a:cubicBezTo>
                          <a:pt x="8382299" y="3883822"/>
                          <a:pt x="8468422" y="3828741"/>
                          <a:pt x="8430269" y="3843190"/>
                        </a:cubicBezTo>
                        <a:cubicBezTo>
                          <a:pt x="8392116" y="3857639"/>
                          <a:pt x="8281220" y="3822768"/>
                          <a:pt x="8139570" y="3843190"/>
                        </a:cubicBezTo>
                        <a:cubicBezTo>
                          <a:pt x="7997920" y="3863612"/>
                          <a:pt x="7741182" y="3800549"/>
                          <a:pt x="7558172" y="3843190"/>
                        </a:cubicBezTo>
                        <a:cubicBezTo>
                          <a:pt x="7375162" y="3885831"/>
                          <a:pt x="7266272" y="3821273"/>
                          <a:pt x="7122124" y="3843190"/>
                        </a:cubicBezTo>
                        <a:cubicBezTo>
                          <a:pt x="6977976" y="3865107"/>
                          <a:pt x="6730208" y="3789729"/>
                          <a:pt x="6395376" y="3843190"/>
                        </a:cubicBezTo>
                        <a:cubicBezTo>
                          <a:pt x="6060544" y="3896651"/>
                          <a:pt x="5836021" y="3789169"/>
                          <a:pt x="5523279" y="3843190"/>
                        </a:cubicBezTo>
                        <a:cubicBezTo>
                          <a:pt x="5210537" y="3897211"/>
                          <a:pt x="5308678" y="3833014"/>
                          <a:pt x="5232581" y="3843190"/>
                        </a:cubicBezTo>
                        <a:cubicBezTo>
                          <a:pt x="5156484" y="3853366"/>
                          <a:pt x="4811068" y="3786903"/>
                          <a:pt x="4651183" y="3843190"/>
                        </a:cubicBezTo>
                        <a:cubicBezTo>
                          <a:pt x="4491298" y="3899477"/>
                          <a:pt x="4222959" y="3770460"/>
                          <a:pt x="3924435" y="3843190"/>
                        </a:cubicBezTo>
                        <a:cubicBezTo>
                          <a:pt x="3625911" y="3915920"/>
                          <a:pt x="3620593" y="3826448"/>
                          <a:pt x="3343038" y="3843190"/>
                        </a:cubicBezTo>
                        <a:cubicBezTo>
                          <a:pt x="3065483" y="3859932"/>
                          <a:pt x="3085778" y="3791925"/>
                          <a:pt x="2906989" y="3843190"/>
                        </a:cubicBezTo>
                        <a:cubicBezTo>
                          <a:pt x="2728200" y="3894455"/>
                          <a:pt x="2731448" y="3809530"/>
                          <a:pt x="2616290" y="3843190"/>
                        </a:cubicBezTo>
                        <a:cubicBezTo>
                          <a:pt x="2501132" y="3876850"/>
                          <a:pt x="2038354" y="3766885"/>
                          <a:pt x="1889543" y="3843190"/>
                        </a:cubicBezTo>
                        <a:cubicBezTo>
                          <a:pt x="1740732" y="3919495"/>
                          <a:pt x="1394094" y="3810832"/>
                          <a:pt x="1162796" y="3843190"/>
                        </a:cubicBezTo>
                        <a:cubicBezTo>
                          <a:pt x="931498" y="3875548"/>
                          <a:pt x="1003504" y="3835498"/>
                          <a:pt x="872097" y="3843190"/>
                        </a:cubicBezTo>
                        <a:cubicBezTo>
                          <a:pt x="740690" y="3850882"/>
                          <a:pt x="694616" y="3842957"/>
                          <a:pt x="581398" y="3843190"/>
                        </a:cubicBezTo>
                        <a:cubicBezTo>
                          <a:pt x="468180" y="3843423"/>
                          <a:pt x="135079" y="3832901"/>
                          <a:pt x="0" y="3843190"/>
                        </a:cubicBezTo>
                        <a:cubicBezTo>
                          <a:pt x="-36102" y="3560604"/>
                          <a:pt x="72644" y="3476996"/>
                          <a:pt x="0" y="3217299"/>
                        </a:cubicBezTo>
                        <a:cubicBezTo>
                          <a:pt x="-72644" y="2957602"/>
                          <a:pt x="17568" y="2768325"/>
                          <a:pt x="0" y="2629840"/>
                        </a:cubicBezTo>
                        <a:cubicBezTo>
                          <a:pt x="-17568" y="2491355"/>
                          <a:pt x="37998" y="2309149"/>
                          <a:pt x="0" y="2080813"/>
                        </a:cubicBezTo>
                        <a:cubicBezTo>
                          <a:pt x="-37998" y="1852477"/>
                          <a:pt x="3644" y="1649887"/>
                          <a:pt x="0" y="1493354"/>
                        </a:cubicBezTo>
                        <a:cubicBezTo>
                          <a:pt x="-3644" y="1336821"/>
                          <a:pt x="21393" y="1156075"/>
                          <a:pt x="0" y="982759"/>
                        </a:cubicBezTo>
                        <a:cubicBezTo>
                          <a:pt x="-21393" y="809444"/>
                          <a:pt x="14044" y="43238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C32696-C1D4-ADB9-80E3-5DF2B38B5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145" y="10204541"/>
            <a:ext cx="14534946" cy="3353822"/>
          </a:xfrm>
          <a:prstGeom prst="rect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84475699">
                  <a:custGeom>
                    <a:avLst/>
                    <a:gdLst>
                      <a:gd name="connsiteX0" fmla="*/ 0 w 14534946"/>
                      <a:gd name="connsiteY0" fmla="*/ 0 h 3353822"/>
                      <a:gd name="connsiteX1" fmla="*/ 436048 w 14534946"/>
                      <a:gd name="connsiteY1" fmla="*/ 0 h 3353822"/>
                      <a:gd name="connsiteX2" fmla="*/ 1308145 w 14534946"/>
                      <a:gd name="connsiteY2" fmla="*/ 0 h 3353822"/>
                      <a:gd name="connsiteX3" fmla="*/ 2034892 w 14534946"/>
                      <a:gd name="connsiteY3" fmla="*/ 0 h 3353822"/>
                      <a:gd name="connsiteX4" fmla="*/ 2906989 w 14534946"/>
                      <a:gd name="connsiteY4" fmla="*/ 0 h 3353822"/>
                      <a:gd name="connsiteX5" fmla="*/ 3052339 w 14534946"/>
                      <a:gd name="connsiteY5" fmla="*/ 0 h 3353822"/>
                      <a:gd name="connsiteX6" fmla="*/ 3924435 w 14534946"/>
                      <a:gd name="connsiteY6" fmla="*/ 0 h 3353822"/>
                      <a:gd name="connsiteX7" fmla="*/ 4069785 w 14534946"/>
                      <a:gd name="connsiteY7" fmla="*/ 0 h 3353822"/>
                      <a:gd name="connsiteX8" fmla="*/ 4360484 w 14534946"/>
                      <a:gd name="connsiteY8" fmla="*/ 0 h 3353822"/>
                      <a:gd name="connsiteX9" fmla="*/ 4505833 w 14534946"/>
                      <a:gd name="connsiteY9" fmla="*/ 0 h 3353822"/>
                      <a:gd name="connsiteX10" fmla="*/ 5232581 w 14534946"/>
                      <a:gd name="connsiteY10" fmla="*/ 0 h 3353822"/>
                      <a:gd name="connsiteX11" fmla="*/ 5959328 w 14534946"/>
                      <a:gd name="connsiteY11" fmla="*/ 0 h 3353822"/>
                      <a:gd name="connsiteX12" fmla="*/ 6686075 w 14534946"/>
                      <a:gd name="connsiteY12" fmla="*/ 0 h 3353822"/>
                      <a:gd name="connsiteX13" fmla="*/ 7412822 w 14534946"/>
                      <a:gd name="connsiteY13" fmla="*/ 0 h 3353822"/>
                      <a:gd name="connsiteX14" fmla="*/ 8139570 w 14534946"/>
                      <a:gd name="connsiteY14" fmla="*/ 0 h 3353822"/>
                      <a:gd name="connsiteX15" fmla="*/ 8284919 w 14534946"/>
                      <a:gd name="connsiteY15" fmla="*/ 0 h 3353822"/>
                      <a:gd name="connsiteX16" fmla="*/ 8430269 w 14534946"/>
                      <a:gd name="connsiteY16" fmla="*/ 0 h 3353822"/>
                      <a:gd name="connsiteX17" fmla="*/ 8575618 w 14534946"/>
                      <a:gd name="connsiteY17" fmla="*/ 0 h 3353822"/>
                      <a:gd name="connsiteX18" fmla="*/ 9157016 w 14534946"/>
                      <a:gd name="connsiteY18" fmla="*/ 0 h 3353822"/>
                      <a:gd name="connsiteX19" fmla="*/ 9738414 w 14534946"/>
                      <a:gd name="connsiteY19" fmla="*/ 0 h 3353822"/>
                      <a:gd name="connsiteX20" fmla="*/ 10610511 w 14534946"/>
                      <a:gd name="connsiteY20" fmla="*/ 0 h 3353822"/>
                      <a:gd name="connsiteX21" fmla="*/ 10901210 w 14534946"/>
                      <a:gd name="connsiteY21" fmla="*/ 0 h 3353822"/>
                      <a:gd name="connsiteX22" fmla="*/ 11773306 w 14534946"/>
                      <a:gd name="connsiteY22" fmla="*/ 0 h 3353822"/>
                      <a:gd name="connsiteX23" fmla="*/ 12500054 w 14534946"/>
                      <a:gd name="connsiteY23" fmla="*/ 0 h 3353822"/>
                      <a:gd name="connsiteX24" fmla="*/ 13081451 w 14534946"/>
                      <a:gd name="connsiteY24" fmla="*/ 0 h 3353822"/>
                      <a:gd name="connsiteX25" fmla="*/ 13372150 w 14534946"/>
                      <a:gd name="connsiteY25" fmla="*/ 0 h 3353822"/>
                      <a:gd name="connsiteX26" fmla="*/ 13517500 w 14534946"/>
                      <a:gd name="connsiteY26" fmla="*/ 0 h 3353822"/>
                      <a:gd name="connsiteX27" fmla="*/ 13953548 w 14534946"/>
                      <a:gd name="connsiteY27" fmla="*/ 0 h 3353822"/>
                      <a:gd name="connsiteX28" fmla="*/ 14534946 w 14534946"/>
                      <a:gd name="connsiteY28" fmla="*/ 0 h 3353822"/>
                      <a:gd name="connsiteX29" fmla="*/ 14534946 w 14534946"/>
                      <a:gd name="connsiteY29" fmla="*/ 592509 h 3353822"/>
                      <a:gd name="connsiteX30" fmla="*/ 14534946 w 14534946"/>
                      <a:gd name="connsiteY30" fmla="*/ 1151479 h 3353822"/>
                      <a:gd name="connsiteX31" fmla="*/ 14534946 w 14534946"/>
                      <a:gd name="connsiteY31" fmla="*/ 1743987 h 3353822"/>
                      <a:gd name="connsiteX32" fmla="*/ 14534946 w 14534946"/>
                      <a:gd name="connsiteY32" fmla="*/ 2370034 h 3353822"/>
                      <a:gd name="connsiteX33" fmla="*/ 14534946 w 14534946"/>
                      <a:gd name="connsiteY33" fmla="*/ 3353822 h 3353822"/>
                      <a:gd name="connsiteX34" fmla="*/ 14244247 w 14534946"/>
                      <a:gd name="connsiteY34" fmla="*/ 3353822 h 3353822"/>
                      <a:gd name="connsiteX35" fmla="*/ 13953548 w 14534946"/>
                      <a:gd name="connsiteY35" fmla="*/ 3353822 h 3353822"/>
                      <a:gd name="connsiteX36" fmla="*/ 13517500 w 14534946"/>
                      <a:gd name="connsiteY36" fmla="*/ 3353822 h 3353822"/>
                      <a:gd name="connsiteX37" fmla="*/ 13226801 w 14534946"/>
                      <a:gd name="connsiteY37" fmla="*/ 3353822 h 3353822"/>
                      <a:gd name="connsiteX38" fmla="*/ 12645403 w 14534946"/>
                      <a:gd name="connsiteY38" fmla="*/ 3353822 h 3353822"/>
                      <a:gd name="connsiteX39" fmla="*/ 11918656 w 14534946"/>
                      <a:gd name="connsiteY39" fmla="*/ 3353822 h 3353822"/>
                      <a:gd name="connsiteX40" fmla="*/ 11627957 w 14534946"/>
                      <a:gd name="connsiteY40" fmla="*/ 3353822 h 3353822"/>
                      <a:gd name="connsiteX41" fmla="*/ 11337258 w 14534946"/>
                      <a:gd name="connsiteY41" fmla="*/ 3353822 h 3353822"/>
                      <a:gd name="connsiteX42" fmla="*/ 10901210 w 14534946"/>
                      <a:gd name="connsiteY42" fmla="*/ 3353822 h 3353822"/>
                      <a:gd name="connsiteX43" fmla="*/ 10755860 w 14534946"/>
                      <a:gd name="connsiteY43" fmla="*/ 3353822 h 3353822"/>
                      <a:gd name="connsiteX44" fmla="*/ 9883763 w 14534946"/>
                      <a:gd name="connsiteY44" fmla="*/ 3353822 h 3353822"/>
                      <a:gd name="connsiteX45" fmla="*/ 9302365 w 14534946"/>
                      <a:gd name="connsiteY45" fmla="*/ 3353822 h 3353822"/>
                      <a:gd name="connsiteX46" fmla="*/ 8430269 w 14534946"/>
                      <a:gd name="connsiteY46" fmla="*/ 3353822 h 3353822"/>
                      <a:gd name="connsiteX47" fmla="*/ 8139570 w 14534946"/>
                      <a:gd name="connsiteY47" fmla="*/ 3353822 h 3353822"/>
                      <a:gd name="connsiteX48" fmla="*/ 7558172 w 14534946"/>
                      <a:gd name="connsiteY48" fmla="*/ 3353822 h 3353822"/>
                      <a:gd name="connsiteX49" fmla="*/ 7412822 w 14534946"/>
                      <a:gd name="connsiteY49" fmla="*/ 3353822 h 3353822"/>
                      <a:gd name="connsiteX50" fmla="*/ 6540726 w 14534946"/>
                      <a:gd name="connsiteY50" fmla="*/ 3353822 h 3353822"/>
                      <a:gd name="connsiteX51" fmla="*/ 6250027 w 14534946"/>
                      <a:gd name="connsiteY51" fmla="*/ 3353822 h 3353822"/>
                      <a:gd name="connsiteX52" fmla="*/ 5377930 w 14534946"/>
                      <a:gd name="connsiteY52" fmla="*/ 3353822 h 3353822"/>
                      <a:gd name="connsiteX53" fmla="*/ 5087231 w 14534946"/>
                      <a:gd name="connsiteY53" fmla="*/ 3353822 h 3353822"/>
                      <a:gd name="connsiteX54" fmla="*/ 4941882 w 14534946"/>
                      <a:gd name="connsiteY54" fmla="*/ 3353822 h 3353822"/>
                      <a:gd name="connsiteX55" fmla="*/ 4215134 w 14534946"/>
                      <a:gd name="connsiteY55" fmla="*/ 3353822 h 3353822"/>
                      <a:gd name="connsiteX56" fmla="*/ 3633737 w 14534946"/>
                      <a:gd name="connsiteY56" fmla="*/ 3353822 h 3353822"/>
                      <a:gd name="connsiteX57" fmla="*/ 2906989 w 14534946"/>
                      <a:gd name="connsiteY57" fmla="*/ 3353822 h 3353822"/>
                      <a:gd name="connsiteX58" fmla="*/ 2761640 w 14534946"/>
                      <a:gd name="connsiteY58" fmla="*/ 3353822 h 3353822"/>
                      <a:gd name="connsiteX59" fmla="*/ 2325591 w 14534946"/>
                      <a:gd name="connsiteY59" fmla="*/ 3353822 h 3353822"/>
                      <a:gd name="connsiteX60" fmla="*/ 1453495 w 14534946"/>
                      <a:gd name="connsiteY60" fmla="*/ 3353822 h 3353822"/>
                      <a:gd name="connsiteX61" fmla="*/ 872097 w 14534946"/>
                      <a:gd name="connsiteY61" fmla="*/ 3353822 h 3353822"/>
                      <a:gd name="connsiteX62" fmla="*/ 0 w 14534946"/>
                      <a:gd name="connsiteY62" fmla="*/ 3353822 h 3353822"/>
                      <a:gd name="connsiteX63" fmla="*/ 0 w 14534946"/>
                      <a:gd name="connsiteY63" fmla="*/ 2861928 h 3353822"/>
                      <a:gd name="connsiteX64" fmla="*/ 0 w 14534946"/>
                      <a:gd name="connsiteY64" fmla="*/ 2336496 h 3353822"/>
                      <a:gd name="connsiteX65" fmla="*/ 0 w 14534946"/>
                      <a:gd name="connsiteY65" fmla="*/ 1811064 h 3353822"/>
                      <a:gd name="connsiteX66" fmla="*/ 0 w 14534946"/>
                      <a:gd name="connsiteY66" fmla="*/ 1352708 h 3353822"/>
                      <a:gd name="connsiteX67" fmla="*/ 0 w 14534946"/>
                      <a:gd name="connsiteY67" fmla="*/ 793738 h 3353822"/>
                      <a:gd name="connsiteX68" fmla="*/ 0 w 14534946"/>
                      <a:gd name="connsiteY68" fmla="*/ 0 h 335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14534946" h="3353822" fill="none" extrusionOk="0">
                        <a:moveTo>
                          <a:pt x="0" y="0"/>
                        </a:moveTo>
                        <a:cubicBezTo>
                          <a:pt x="166787" y="-6625"/>
                          <a:pt x="291210" y="39486"/>
                          <a:pt x="436048" y="0"/>
                        </a:cubicBezTo>
                        <a:cubicBezTo>
                          <a:pt x="580886" y="-39486"/>
                          <a:pt x="968261" y="50370"/>
                          <a:pt x="1308145" y="0"/>
                        </a:cubicBezTo>
                        <a:cubicBezTo>
                          <a:pt x="1648029" y="-50370"/>
                          <a:pt x="1849526" y="58127"/>
                          <a:pt x="2034892" y="0"/>
                        </a:cubicBezTo>
                        <a:cubicBezTo>
                          <a:pt x="2220258" y="-58127"/>
                          <a:pt x="2602622" y="21437"/>
                          <a:pt x="2906989" y="0"/>
                        </a:cubicBezTo>
                        <a:cubicBezTo>
                          <a:pt x="3211356" y="-21437"/>
                          <a:pt x="2980904" y="5656"/>
                          <a:pt x="3052339" y="0"/>
                        </a:cubicBezTo>
                        <a:cubicBezTo>
                          <a:pt x="3123774" y="-5656"/>
                          <a:pt x="3504326" y="93457"/>
                          <a:pt x="3924435" y="0"/>
                        </a:cubicBezTo>
                        <a:cubicBezTo>
                          <a:pt x="4344544" y="-93457"/>
                          <a:pt x="4000367" y="12394"/>
                          <a:pt x="4069785" y="0"/>
                        </a:cubicBezTo>
                        <a:cubicBezTo>
                          <a:pt x="4139203" y="-12394"/>
                          <a:pt x="4298875" y="6781"/>
                          <a:pt x="4360484" y="0"/>
                        </a:cubicBezTo>
                        <a:cubicBezTo>
                          <a:pt x="4422093" y="-6781"/>
                          <a:pt x="4466787" y="10628"/>
                          <a:pt x="4505833" y="0"/>
                        </a:cubicBezTo>
                        <a:cubicBezTo>
                          <a:pt x="4544879" y="-10628"/>
                          <a:pt x="5002383" y="36879"/>
                          <a:pt x="5232581" y="0"/>
                        </a:cubicBezTo>
                        <a:cubicBezTo>
                          <a:pt x="5462779" y="-36879"/>
                          <a:pt x="5636705" y="6463"/>
                          <a:pt x="5959328" y="0"/>
                        </a:cubicBezTo>
                        <a:cubicBezTo>
                          <a:pt x="6281951" y="-6463"/>
                          <a:pt x="6387618" y="41269"/>
                          <a:pt x="6686075" y="0"/>
                        </a:cubicBezTo>
                        <a:cubicBezTo>
                          <a:pt x="6984532" y="-41269"/>
                          <a:pt x="7236741" y="82281"/>
                          <a:pt x="7412822" y="0"/>
                        </a:cubicBezTo>
                        <a:cubicBezTo>
                          <a:pt x="7588903" y="-82281"/>
                          <a:pt x="7826056" y="23696"/>
                          <a:pt x="8139570" y="0"/>
                        </a:cubicBezTo>
                        <a:cubicBezTo>
                          <a:pt x="8453084" y="-23696"/>
                          <a:pt x="8232419" y="1045"/>
                          <a:pt x="8284919" y="0"/>
                        </a:cubicBezTo>
                        <a:cubicBezTo>
                          <a:pt x="8337419" y="-1045"/>
                          <a:pt x="8392258" y="3167"/>
                          <a:pt x="8430269" y="0"/>
                        </a:cubicBezTo>
                        <a:cubicBezTo>
                          <a:pt x="8468280" y="-3167"/>
                          <a:pt x="8520492" y="17030"/>
                          <a:pt x="8575618" y="0"/>
                        </a:cubicBezTo>
                        <a:cubicBezTo>
                          <a:pt x="8630744" y="-17030"/>
                          <a:pt x="9015183" y="49478"/>
                          <a:pt x="9157016" y="0"/>
                        </a:cubicBezTo>
                        <a:cubicBezTo>
                          <a:pt x="9298849" y="-49478"/>
                          <a:pt x="9457210" y="50748"/>
                          <a:pt x="9738414" y="0"/>
                        </a:cubicBezTo>
                        <a:cubicBezTo>
                          <a:pt x="10019618" y="-50748"/>
                          <a:pt x="10279078" y="24122"/>
                          <a:pt x="10610511" y="0"/>
                        </a:cubicBezTo>
                        <a:cubicBezTo>
                          <a:pt x="10941944" y="-24122"/>
                          <a:pt x="10829132" y="11122"/>
                          <a:pt x="10901210" y="0"/>
                        </a:cubicBezTo>
                        <a:cubicBezTo>
                          <a:pt x="10973288" y="-11122"/>
                          <a:pt x="11515838" y="32565"/>
                          <a:pt x="11773306" y="0"/>
                        </a:cubicBezTo>
                        <a:cubicBezTo>
                          <a:pt x="12030774" y="-32565"/>
                          <a:pt x="12210761" y="38600"/>
                          <a:pt x="12500054" y="0"/>
                        </a:cubicBezTo>
                        <a:cubicBezTo>
                          <a:pt x="12789347" y="-38600"/>
                          <a:pt x="12808211" y="8805"/>
                          <a:pt x="13081451" y="0"/>
                        </a:cubicBezTo>
                        <a:cubicBezTo>
                          <a:pt x="13354691" y="-8805"/>
                          <a:pt x="13233116" y="4929"/>
                          <a:pt x="13372150" y="0"/>
                        </a:cubicBezTo>
                        <a:cubicBezTo>
                          <a:pt x="13511184" y="-4929"/>
                          <a:pt x="13456623" y="13017"/>
                          <a:pt x="13517500" y="0"/>
                        </a:cubicBezTo>
                        <a:cubicBezTo>
                          <a:pt x="13578377" y="-13017"/>
                          <a:pt x="13790770" y="34875"/>
                          <a:pt x="13953548" y="0"/>
                        </a:cubicBezTo>
                        <a:cubicBezTo>
                          <a:pt x="14116326" y="-34875"/>
                          <a:pt x="14378542" y="63696"/>
                          <a:pt x="14534946" y="0"/>
                        </a:cubicBezTo>
                        <a:cubicBezTo>
                          <a:pt x="14560650" y="124082"/>
                          <a:pt x="14478468" y="472923"/>
                          <a:pt x="14534946" y="592509"/>
                        </a:cubicBezTo>
                        <a:cubicBezTo>
                          <a:pt x="14591424" y="712095"/>
                          <a:pt x="14507520" y="944551"/>
                          <a:pt x="14534946" y="1151479"/>
                        </a:cubicBezTo>
                        <a:cubicBezTo>
                          <a:pt x="14562372" y="1358407"/>
                          <a:pt x="14465284" y="1539873"/>
                          <a:pt x="14534946" y="1743987"/>
                        </a:cubicBezTo>
                        <a:cubicBezTo>
                          <a:pt x="14604608" y="1948101"/>
                          <a:pt x="14507386" y="2075572"/>
                          <a:pt x="14534946" y="2370034"/>
                        </a:cubicBezTo>
                        <a:cubicBezTo>
                          <a:pt x="14562506" y="2664496"/>
                          <a:pt x="14421707" y="3147811"/>
                          <a:pt x="14534946" y="3353822"/>
                        </a:cubicBezTo>
                        <a:cubicBezTo>
                          <a:pt x="14437351" y="3375209"/>
                          <a:pt x="14304089" y="3327686"/>
                          <a:pt x="14244247" y="3353822"/>
                        </a:cubicBezTo>
                        <a:cubicBezTo>
                          <a:pt x="14184405" y="3379958"/>
                          <a:pt x="14075398" y="3349921"/>
                          <a:pt x="13953548" y="3353822"/>
                        </a:cubicBezTo>
                        <a:cubicBezTo>
                          <a:pt x="13831698" y="3357723"/>
                          <a:pt x="13626823" y="3353603"/>
                          <a:pt x="13517500" y="3353822"/>
                        </a:cubicBezTo>
                        <a:cubicBezTo>
                          <a:pt x="13408177" y="3354041"/>
                          <a:pt x="13334602" y="3345495"/>
                          <a:pt x="13226801" y="3353822"/>
                        </a:cubicBezTo>
                        <a:cubicBezTo>
                          <a:pt x="13119000" y="3362149"/>
                          <a:pt x="12933532" y="3327468"/>
                          <a:pt x="12645403" y="3353822"/>
                        </a:cubicBezTo>
                        <a:cubicBezTo>
                          <a:pt x="12357274" y="3380176"/>
                          <a:pt x="12122648" y="3287294"/>
                          <a:pt x="11918656" y="3353822"/>
                        </a:cubicBezTo>
                        <a:cubicBezTo>
                          <a:pt x="11714664" y="3420350"/>
                          <a:pt x="11744695" y="3345477"/>
                          <a:pt x="11627957" y="3353822"/>
                        </a:cubicBezTo>
                        <a:cubicBezTo>
                          <a:pt x="11511219" y="3362167"/>
                          <a:pt x="11457081" y="3345148"/>
                          <a:pt x="11337258" y="3353822"/>
                        </a:cubicBezTo>
                        <a:cubicBezTo>
                          <a:pt x="11217435" y="3362496"/>
                          <a:pt x="11025711" y="3310940"/>
                          <a:pt x="10901210" y="3353822"/>
                        </a:cubicBezTo>
                        <a:cubicBezTo>
                          <a:pt x="10776709" y="3396704"/>
                          <a:pt x="10796432" y="3352799"/>
                          <a:pt x="10755860" y="3353822"/>
                        </a:cubicBezTo>
                        <a:cubicBezTo>
                          <a:pt x="10715288" y="3354845"/>
                          <a:pt x="10071718" y="3286936"/>
                          <a:pt x="9883763" y="3353822"/>
                        </a:cubicBezTo>
                        <a:cubicBezTo>
                          <a:pt x="9695808" y="3420708"/>
                          <a:pt x="9454829" y="3294464"/>
                          <a:pt x="9302365" y="3353822"/>
                        </a:cubicBezTo>
                        <a:cubicBezTo>
                          <a:pt x="9149901" y="3413180"/>
                          <a:pt x="8630561" y="3264304"/>
                          <a:pt x="8430269" y="3353822"/>
                        </a:cubicBezTo>
                        <a:cubicBezTo>
                          <a:pt x="8229977" y="3443340"/>
                          <a:pt x="8245328" y="3322301"/>
                          <a:pt x="8139570" y="3353822"/>
                        </a:cubicBezTo>
                        <a:cubicBezTo>
                          <a:pt x="8033812" y="3385343"/>
                          <a:pt x="7705820" y="3350753"/>
                          <a:pt x="7558172" y="3353822"/>
                        </a:cubicBezTo>
                        <a:cubicBezTo>
                          <a:pt x="7410524" y="3356891"/>
                          <a:pt x="7476768" y="3344187"/>
                          <a:pt x="7412822" y="3353822"/>
                        </a:cubicBezTo>
                        <a:cubicBezTo>
                          <a:pt x="7348876" y="3363457"/>
                          <a:pt x="6901593" y="3346490"/>
                          <a:pt x="6540726" y="3353822"/>
                        </a:cubicBezTo>
                        <a:cubicBezTo>
                          <a:pt x="6179859" y="3361154"/>
                          <a:pt x="6360999" y="3348488"/>
                          <a:pt x="6250027" y="3353822"/>
                        </a:cubicBezTo>
                        <a:cubicBezTo>
                          <a:pt x="6139055" y="3359156"/>
                          <a:pt x="5667292" y="3309276"/>
                          <a:pt x="5377930" y="3353822"/>
                        </a:cubicBezTo>
                        <a:cubicBezTo>
                          <a:pt x="5088568" y="3398368"/>
                          <a:pt x="5222957" y="3326236"/>
                          <a:pt x="5087231" y="3353822"/>
                        </a:cubicBezTo>
                        <a:cubicBezTo>
                          <a:pt x="4951505" y="3381408"/>
                          <a:pt x="4978575" y="3353572"/>
                          <a:pt x="4941882" y="3353822"/>
                        </a:cubicBezTo>
                        <a:cubicBezTo>
                          <a:pt x="4905189" y="3354072"/>
                          <a:pt x="4440561" y="3280722"/>
                          <a:pt x="4215134" y="3353822"/>
                        </a:cubicBezTo>
                        <a:cubicBezTo>
                          <a:pt x="3989707" y="3426922"/>
                          <a:pt x="3766786" y="3294203"/>
                          <a:pt x="3633737" y="3353822"/>
                        </a:cubicBezTo>
                        <a:cubicBezTo>
                          <a:pt x="3500688" y="3413441"/>
                          <a:pt x="3188361" y="3268519"/>
                          <a:pt x="2906989" y="3353822"/>
                        </a:cubicBezTo>
                        <a:cubicBezTo>
                          <a:pt x="2625617" y="3439125"/>
                          <a:pt x="2818060" y="3343103"/>
                          <a:pt x="2761640" y="3353822"/>
                        </a:cubicBezTo>
                        <a:cubicBezTo>
                          <a:pt x="2705220" y="3364541"/>
                          <a:pt x="2496933" y="3347555"/>
                          <a:pt x="2325591" y="3353822"/>
                        </a:cubicBezTo>
                        <a:cubicBezTo>
                          <a:pt x="2154249" y="3360089"/>
                          <a:pt x="1734000" y="3312699"/>
                          <a:pt x="1453495" y="3353822"/>
                        </a:cubicBezTo>
                        <a:cubicBezTo>
                          <a:pt x="1172990" y="3394945"/>
                          <a:pt x="1106612" y="3314926"/>
                          <a:pt x="872097" y="3353822"/>
                        </a:cubicBezTo>
                        <a:cubicBezTo>
                          <a:pt x="637582" y="3392718"/>
                          <a:pt x="202298" y="3322607"/>
                          <a:pt x="0" y="3353822"/>
                        </a:cubicBezTo>
                        <a:cubicBezTo>
                          <a:pt x="-30866" y="3119919"/>
                          <a:pt x="7857" y="2981809"/>
                          <a:pt x="0" y="2861928"/>
                        </a:cubicBezTo>
                        <a:cubicBezTo>
                          <a:pt x="-7857" y="2742047"/>
                          <a:pt x="35913" y="2493871"/>
                          <a:pt x="0" y="2336496"/>
                        </a:cubicBezTo>
                        <a:cubicBezTo>
                          <a:pt x="-35913" y="2179121"/>
                          <a:pt x="3388" y="2072994"/>
                          <a:pt x="0" y="1811064"/>
                        </a:cubicBezTo>
                        <a:cubicBezTo>
                          <a:pt x="-3388" y="1549134"/>
                          <a:pt x="53827" y="1491110"/>
                          <a:pt x="0" y="1352708"/>
                        </a:cubicBezTo>
                        <a:cubicBezTo>
                          <a:pt x="-53827" y="1214306"/>
                          <a:pt x="45819" y="951871"/>
                          <a:pt x="0" y="793738"/>
                        </a:cubicBezTo>
                        <a:cubicBezTo>
                          <a:pt x="-45819" y="635605"/>
                          <a:pt x="16840" y="166481"/>
                          <a:pt x="0" y="0"/>
                        </a:cubicBezTo>
                        <a:close/>
                      </a:path>
                      <a:path w="14534946" h="3353822" stroke="0" extrusionOk="0">
                        <a:moveTo>
                          <a:pt x="0" y="0"/>
                        </a:moveTo>
                        <a:cubicBezTo>
                          <a:pt x="133845" y="-12053"/>
                          <a:pt x="193605" y="33726"/>
                          <a:pt x="290699" y="0"/>
                        </a:cubicBezTo>
                        <a:cubicBezTo>
                          <a:pt x="387793" y="-33726"/>
                          <a:pt x="677572" y="27023"/>
                          <a:pt x="872097" y="0"/>
                        </a:cubicBezTo>
                        <a:cubicBezTo>
                          <a:pt x="1066622" y="-27023"/>
                          <a:pt x="968771" y="8217"/>
                          <a:pt x="1017446" y="0"/>
                        </a:cubicBezTo>
                        <a:cubicBezTo>
                          <a:pt x="1066121" y="-8217"/>
                          <a:pt x="1344171" y="22632"/>
                          <a:pt x="1598844" y="0"/>
                        </a:cubicBezTo>
                        <a:cubicBezTo>
                          <a:pt x="1853517" y="-22632"/>
                          <a:pt x="1673847" y="8696"/>
                          <a:pt x="1744194" y="0"/>
                        </a:cubicBezTo>
                        <a:cubicBezTo>
                          <a:pt x="1814541" y="-8696"/>
                          <a:pt x="2134437" y="39356"/>
                          <a:pt x="2325591" y="0"/>
                        </a:cubicBezTo>
                        <a:cubicBezTo>
                          <a:pt x="2516745" y="-39356"/>
                          <a:pt x="2852658" y="88747"/>
                          <a:pt x="3197688" y="0"/>
                        </a:cubicBezTo>
                        <a:cubicBezTo>
                          <a:pt x="3542718" y="-88747"/>
                          <a:pt x="3503267" y="37364"/>
                          <a:pt x="3633737" y="0"/>
                        </a:cubicBezTo>
                        <a:cubicBezTo>
                          <a:pt x="3764207" y="-37364"/>
                          <a:pt x="4054198" y="6415"/>
                          <a:pt x="4215134" y="0"/>
                        </a:cubicBezTo>
                        <a:cubicBezTo>
                          <a:pt x="4376070" y="-6415"/>
                          <a:pt x="4762759" y="92228"/>
                          <a:pt x="5087231" y="0"/>
                        </a:cubicBezTo>
                        <a:cubicBezTo>
                          <a:pt x="5411703" y="-92228"/>
                          <a:pt x="5385363" y="33385"/>
                          <a:pt x="5668629" y="0"/>
                        </a:cubicBezTo>
                        <a:cubicBezTo>
                          <a:pt x="5951895" y="-33385"/>
                          <a:pt x="5919045" y="31623"/>
                          <a:pt x="6104677" y="0"/>
                        </a:cubicBezTo>
                        <a:cubicBezTo>
                          <a:pt x="6290309" y="-31623"/>
                          <a:pt x="6484444" y="22943"/>
                          <a:pt x="6831425" y="0"/>
                        </a:cubicBezTo>
                        <a:cubicBezTo>
                          <a:pt x="7178406" y="-22943"/>
                          <a:pt x="6932742" y="17131"/>
                          <a:pt x="6976774" y="0"/>
                        </a:cubicBezTo>
                        <a:cubicBezTo>
                          <a:pt x="7020806" y="-17131"/>
                          <a:pt x="7196060" y="7414"/>
                          <a:pt x="7267473" y="0"/>
                        </a:cubicBezTo>
                        <a:cubicBezTo>
                          <a:pt x="7338886" y="-7414"/>
                          <a:pt x="7804176" y="54040"/>
                          <a:pt x="7994220" y="0"/>
                        </a:cubicBezTo>
                        <a:cubicBezTo>
                          <a:pt x="8184264" y="-54040"/>
                          <a:pt x="8407948" y="55584"/>
                          <a:pt x="8720968" y="0"/>
                        </a:cubicBezTo>
                        <a:cubicBezTo>
                          <a:pt x="9033988" y="-55584"/>
                          <a:pt x="9135691" y="44521"/>
                          <a:pt x="9447715" y="0"/>
                        </a:cubicBezTo>
                        <a:cubicBezTo>
                          <a:pt x="9759739" y="-44521"/>
                          <a:pt x="9601633" y="33638"/>
                          <a:pt x="9738414" y="0"/>
                        </a:cubicBezTo>
                        <a:cubicBezTo>
                          <a:pt x="9875195" y="-33638"/>
                          <a:pt x="10194760" y="52161"/>
                          <a:pt x="10319812" y="0"/>
                        </a:cubicBezTo>
                        <a:cubicBezTo>
                          <a:pt x="10444864" y="-52161"/>
                          <a:pt x="10485316" y="12528"/>
                          <a:pt x="10610511" y="0"/>
                        </a:cubicBezTo>
                        <a:cubicBezTo>
                          <a:pt x="10735706" y="-12528"/>
                          <a:pt x="10932719" y="22598"/>
                          <a:pt x="11046559" y="0"/>
                        </a:cubicBezTo>
                        <a:cubicBezTo>
                          <a:pt x="11160399" y="-22598"/>
                          <a:pt x="11517698" y="94177"/>
                          <a:pt x="11918656" y="0"/>
                        </a:cubicBezTo>
                        <a:cubicBezTo>
                          <a:pt x="12319614" y="-94177"/>
                          <a:pt x="12440333" y="92409"/>
                          <a:pt x="12790752" y="0"/>
                        </a:cubicBezTo>
                        <a:cubicBezTo>
                          <a:pt x="13141171" y="-92409"/>
                          <a:pt x="13274212" y="71682"/>
                          <a:pt x="13662849" y="0"/>
                        </a:cubicBezTo>
                        <a:cubicBezTo>
                          <a:pt x="14051486" y="-71682"/>
                          <a:pt x="14155204" y="26558"/>
                          <a:pt x="14534946" y="0"/>
                        </a:cubicBezTo>
                        <a:cubicBezTo>
                          <a:pt x="14555426" y="214209"/>
                          <a:pt x="14525407" y="251544"/>
                          <a:pt x="14534946" y="458356"/>
                        </a:cubicBezTo>
                        <a:cubicBezTo>
                          <a:pt x="14544485" y="665168"/>
                          <a:pt x="14491951" y="897738"/>
                          <a:pt x="14534946" y="1017326"/>
                        </a:cubicBezTo>
                        <a:cubicBezTo>
                          <a:pt x="14577941" y="1136914"/>
                          <a:pt x="14532124" y="1297312"/>
                          <a:pt x="14534946" y="1475682"/>
                        </a:cubicBezTo>
                        <a:cubicBezTo>
                          <a:pt x="14537768" y="1654052"/>
                          <a:pt x="14479544" y="1761122"/>
                          <a:pt x="14534946" y="2001114"/>
                        </a:cubicBezTo>
                        <a:cubicBezTo>
                          <a:pt x="14590348" y="2241106"/>
                          <a:pt x="14521211" y="2230801"/>
                          <a:pt x="14534946" y="2459469"/>
                        </a:cubicBezTo>
                        <a:cubicBezTo>
                          <a:pt x="14548681" y="2688138"/>
                          <a:pt x="14534036" y="3005248"/>
                          <a:pt x="14534946" y="3353822"/>
                        </a:cubicBezTo>
                        <a:cubicBezTo>
                          <a:pt x="14399550" y="3379045"/>
                          <a:pt x="14128176" y="3292233"/>
                          <a:pt x="13953548" y="3353822"/>
                        </a:cubicBezTo>
                        <a:cubicBezTo>
                          <a:pt x="13778920" y="3415411"/>
                          <a:pt x="13866375" y="3343698"/>
                          <a:pt x="13808199" y="3353822"/>
                        </a:cubicBezTo>
                        <a:cubicBezTo>
                          <a:pt x="13750023" y="3363946"/>
                          <a:pt x="13466760" y="3319940"/>
                          <a:pt x="13226801" y="3353822"/>
                        </a:cubicBezTo>
                        <a:cubicBezTo>
                          <a:pt x="12986842" y="3387704"/>
                          <a:pt x="13074195" y="3334341"/>
                          <a:pt x="12936102" y="3353822"/>
                        </a:cubicBezTo>
                        <a:cubicBezTo>
                          <a:pt x="12798009" y="3373303"/>
                          <a:pt x="12830570" y="3337357"/>
                          <a:pt x="12790752" y="3353822"/>
                        </a:cubicBezTo>
                        <a:cubicBezTo>
                          <a:pt x="12750934" y="3370287"/>
                          <a:pt x="12340135" y="3349159"/>
                          <a:pt x="12064005" y="3353822"/>
                        </a:cubicBezTo>
                        <a:cubicBezTo>
                          <a:pt x="11787875" y="3358485"/>
                          <a:pt x="11604435" y="3284604"/>
                          <a:pt x="11191908" y="3353822"/>
                        </a:cubicBezTo>
                        <a:cubicBezTo>
                          <a:pt x="10779381" y="3423040"/>
                          <a:pt x="10821512" y="3315804"/>
                          <a:pt x="10610511" y="3353822"/>
                        </a:cubicBezTo>
                        <a:cubicBezTo>
                          <a:pt x="10399510" y="3391840"/>
                          <a:pt x="10325088" y="3308861"/>
                          <a:pt x="10174462" y="3353822"/>
                        </a:cubicBezTo>
                        <a:cubicBezTo>
                          <a:pt x="10023836" y="3398783"/>
                          <a:pt x="9984049" y="3334089"/>
                          <a:pt x="9883763" y="3353822"/>
                        </a:cubicBezTo>
                        <a:cubicBezTo>
                          <a:pt x="9783477" y="3373555"/>
                          <a:pt x="9416281" y="3309507"/>
                          <a:pt x="9011667" y="3353822"/>
                        </a:cubicBezTo>
                        <a:cubicBezTo>
                          <a:pt x="8607053" y="3398137"/>
                          <a:pt x="8641409" y="3312926"/>
                          <a:pt x="8284919" y="3353822"/>
                        </a:cubicBezTo>
                        <a:cubicBezTo>
                          <a:pt x="7928429" y="3394718"/>
                          <a:pt x="8120806" y="3329077"/>
                          <a:pt x="7994220" y="3353822"/>
                        </a:cubicBezTo>
                        <a:cubicBezTo>
                          <a:pt x="7867634" y="3378567"/>
                          <a:pt x="7913983" y="3343320"/>
                          <a:pt x="7848871" y="3353822"/>
                        </a:cubicBezTo>
                        <a:cubicBezTo>
                          <a:pt x="7783759" y="3364324"/>
                          <a:pt x="7363526" y="3339176"/>
                          <a:pt x="7122124" y="3353822"/>
                        </a:cubicBezTo>
                        <a:cubicBezTo>
                          <a:pt x="6880722" y="3368468"/>
                          <a:pt x="6628990" y="3304997"/>
                          <a:pt x="6395376" y="3353822"/>
                        </a:cubicBezTo>
                        <a:cubicBezTo>
                          <a:pt x="6161762" y="3402647"/>
                          <a:pt x="6319234" y="3353173"/>
                          <a:pt x="6250027" y="3353822"/>
                        </a:cubicBezTo>
                        <a:cubicBezTo>
                          <a:pt x="6180820" y="3354471"/>
                          <a:pt x="5879156" y="3326638"/>
                          <a:pt x="5523279" y="3353822"/>
                        </a:cubicBezTo>
                        <a:cubicBezTo>
                          <a:pt x="5167402" y="3381006"/>
                          <a:pt x="5291110" y="3337621"/>
                          <a:pt x="5232581" y="3353822"/>
                        </a:cubicBezTo>
                        <a:cubicBezTo>
                          <a:pt x="5174052" y="3370023"/>
                          <a:pt x="4546870" y="3307002"/>
                          <a:pt x="4360484" y="3353822"/>
                        </a:cubicBezTo>
                        <a:cubicBezTo>
                          <a:pt x="4174098" y="3400642"/>
                          <a:pt x="4034546" y="3349448"/>
                          <a:pt x="3924435" y="3353822"/>
                        </a:cubicBezTo>
                        <a:cubicBezTo>
                          <a:pt x="3814324" y="3358196"/>
                          <a:pt x="3576705" y="3304827"/>
                          <a:pt x="3488387" y="3353822"/>
                        </a:cubicBezTo>
                        <a:cubicBezTo>
                          <a:pt x="3400069" y="3402817"/>
                          <a:pt x="3034459" y="3320247"/>
                          <a:pt x="2906989" y="3353822"/>
                        </a:cubicBezTo>
                        <a:cubicBezTo>
                          <a:pt x="2779519" y="3387397"/>
                          <a:pt x="2599805" y="3350107"/>
                          <a:pt x="2325591" y="3353822"/>
                        </a:cubicBezTo>
                        <a:cubicBezTo>
                          <a:pt x="2051377" y="3357537"/>
                          <a:pt x="1986785" y="3325121"/>
                          <a:pt x="1744194" y="3353822"/>
                        </a:cubicBezTo>
                        <a:cubicBezTo>
                          <a:pt x="1501603" y="3382523"/>
                          <a:pt x="1639252" y="3339400"/>
                          <a:pt x="1598844" y="3353822"/>
                        </a:cubicBezTo>
                        <a:cubicBezTo>
                          <a:pt x="1558436" y="3368244"/>
                          <a:pt x="1441854" y="3328351"/>
                          <a:pt x="1308145" y="3353822"/>
                        </a:cubicBezTo>
                        <a:cubicBezTo>
                          <a:pt x="1174436" y="3379293"/>
                          <a:pt x="588299" y="3338553"/>
                          <a:pt x="0" y="3353822"/>
                        </a:cubicBezTo>
                        <a:cubicBezTo>
                          <a:pt x="-46163" y="3226230"/>
                          <a:pt x="58634" y="3002035"/>
                          <a:pt x="0" y="2794852"/>
                        </a:cubicBezTo>
                        <a:cubicBezTo>
                          <a:pt x="-58634" y="2587669"/>
                          <a:pt x="49110" y="2434785"/>
                          <a:pt x="0" y="2336496"/>
                        </a:cubicBezTo>
                        <a:cubicBezTo>
                          <a:pt x="-49110" y="2238207"/>
                          <a:pt x="46579" y="1998549"/>
                          <a:pt x="0" y="1844602"/>
                        </a:cubicBezTo>
                        <a:cubicBezTo>
                          <a:pt x="-46579" y="1690655"/>
                          <a:pt x="8115" y="1400100"/>
                          <a:pt x="0" y="1252094"/>
                        </a:cubicBezTo>
                        <a:cubicBezTo>
                          <a:pt x="-8115" y="1104088"/>
                          <a:pt x="30335" y="896776"/>
                          <a:pt x="0" y="726661"/>
                        </a:cubicBezTo>
                        <a:cubicBezTo>
                          <a:pt x="-30335" y="556546"/>
                          <a:pt x="13369" y="2027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119C55-6A28-625D-7D26-B6653AAEF377}"/>
              </a:ext>
            </a:extLst>
          </p:cNvPr>
          <p:cNvSpPr/>
          <p:nvPr/>
        </p:nvSpPr>
        <p:spPr>
          <a:xfrm>
            <a:off x="13717003" y="1674584"/>
            <a:ext cx="6761747" cy="95388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9EFA44-41D7-9C55-86FF-683EC80F4841}"/>
              </a:ext>
            </a:extLst>
          </p:cNvPr>
          <p:cNvSpPr/>
          <p:nvPr/>
        </p:nvSpPr>
        <p:spPr>
          <a:xfrm>
            <a:off x="16980211" y="5169104"/>
            <a:ext cx="3380874" cy="9737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7736669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008C5-8A9D-E64B-C377-635DA9D0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6683829"/>
            <a:ext cx="21005800" cy="6505698"/>
          </a:xfrm>
        </p:spPr>
        <p:txBody>
          <a:bodyPr>
            <a:normAutofit/>
          </a:bodyPr>
          <a:lstStyle/>
          <a:p>
            <a:r>
              <a:rPr lang="en-US" sz="10000" i="1" dirty="0"/>
              <a:t>Local</a:t>
            </a:r>
            <a:r>
              <a:rPr lang="en-US" sz="10000" dirty="0"/>
              <a:t> decisions will either enable this strategy, </a:t>
            </a:r>
            <a:br>
              <a:rPr lang="en-US" sz="10000" dirty="0"/>
            </a:br>
            <a:r>
              <a:rPr lang="en-US" sz="10000" dirty="0"/>
              <a:t>or block it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D41B5D-4965-79DB-39B2-FE87109FA408}"/>
              </a:ext>
            </a:extLst>
          </p:cNvPr>
          <p:cNvSpPr txBox="1">
            <a:spLocks/>
          </p:cNvSpPr>
          <p:nvPr/>
        </p:nvSpPr>
        <p:spPr>
          <a:xfrm>
            <a:off x="674914" y="108858"/>
            <a:ext cx="23034171" cy="650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US" sz="10000" dirty="0"/>
              <a:t>2024 study:</a:t>
            </a:r>
          </a:p>
          <a:p>
            <a:pPr hangingPunct="1"/>
            <a:r>
              <a:rPr lang="en-US" sz="10000" dirty="0"/>
              <a:t>Deploying </a:t>
            </a:r>
            <a:r>
              <a:rPr lang="en-US" sz="10000" u="sng" dirty="0"/>
              <a:t>6000 MW</a:t>
            </a:r>
            <a:r>
              <a:rPr lang="en-US" sz="10000" dirty="0"/>
              <a:t> of batteries by 2030 will save NY customers </a:t>
            </a:r>
            <a:r>
              <a:rPr lang="en-US" sz="10000" u="sng" dirty="0"/>
              <a:t>$2 billion</a:t>
            </a:r>
          </a:p>
        </p:txBody>
      </p:sp>
    </p:spTree>
    <p:extLst>
      <p:ext uri="{BB962C8B-B14F-4D97-AF65-F5344CB8AC3E}">
        <p14:creationId xmlns:p14="http://schemas.microsoft.com/office/powerpoint/2010/main" val="629841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268D-6687-EF9C-A880-523BB9AF8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560" y="5019040"/>
            <a:ext cx="21005800" cy="2286000"/>
          </a:xfrm>
        </p:spPr>
        <p:txBody>
          <a:bodyPr>
            <a:normAutofit/>
          </a:bodyPr>
          <a:lstStyle/>
          <a:p>
            <a:r>
              <a:rPr lang="en-US" dirty="0"/>
              <a:t>Addendum: Fire safety</a:t>
            </a:r>
          </a:p>
        </p:txBody>
      </p:sp>
    </p:spTree>
    <p:extLst>
      <p:ext uri="{BB962C8B-B14F-4D97-AF65-F5344CB8AC3E}">
        <p14:creationId xmlns:p14="http://schemas.microsoft.com/office/powerpoint/2010/main" val="317213529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B3D4-1F41-94D5-08DE-267E56E66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955" y="151025"/>
            <a:ext cx="21005800" cy="2286000"/>
          </a:xfrm>
        </p:spPr>
        <p:txBody>
          <a:bodyPr/>
          <a:lstStyle/>
          <a:p>
            <a:r>
              <a:rPr lang="en-US" dirty="0"/>
              <a:t>Moss Landing, 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8607A-66B4-1B20-82E7-AD24DF67E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70" y="2641600"/>
            <a:ext cx="11774170" cy="978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0873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B3D4-1F41-94D5-08DE-267E56E66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955" y="151025"/>
            <a:ext cx="21005800" cy="2286000"/>
          </a:xfrm>
        </p:spPr>
        <p:txBody>
          <a:bodyPr/>
          <a:lstStyle/>
          <a:p>
            <a:r>
              <a:rPr lang="en-US" dirty="0"/>
              <a:t>Moss Landing, 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7E620-55AB-A37E-6A27-C09BDDA53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1" y="3448843"/>
            <a:ext cx="13241535" cy="857372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EBC52B-4951-DB1A-9BA5-2F93BF9CE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32746" y="3287036"/>
            <a:ext cx="10599601" cy="9354543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6000" dirty="0"/>
              <a:t>Batteries </a:t>
            </a:r>
            <a:r>
              <a:rPr lang="en-US" sz="6000" i="1" dirty="0"/>
              <a:t>Indoors</a:t>
            </a:r>
            <a:r>
              <a:rPr lang="en-US" sz="6000" dirty="0"/>
              <a:t>, in re-purposed turbine hall</a:t>
            </a:r>
          </a:p>
          <a:p>
            <a:r>
              <a:rPr lang="en-US" sz="6000" dirty="0"/>
              <a:t>Packed together, horizontally &amp; vertically</a:t>
            </a:r>
          </a:p>
          <a:p>
            <a:r>
              <a:rPr lang="en-US" sz="6000" dirty="0"/>
              <a:t>NMC (Nickel, Manganese, Cobalt) batteries</a:t>
            </a:r>
          </a:p>
          <a:p>
            <a:pPr marL="0" indent="0">
              <a:buNone/>
            </a:pPr>
            <a:r>
              <a:rPr lang="en-US" sz="6000" b="1" dirty="0"/>
              <a:t>   </a:t>
            </a:r>
            <a:r>
              <a:rPr lang="en-US" sz="6000" b="1" i="1" dirty="0"/>
              <a:t>Could not be built today!</a:t>
            </a:r>
          </a:p>
        </p:txBody>
      </p:sp>
    </p:spTree>
    <p:extLst>
      <p:ext uri="{BB962C8B-B14F-4D97-AF65-F5344CB8AC3E}">
        <p14:creationId xmlns:p14="http://schemas.microsoft.com/office/powerpoint/2010/main" val="3629584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5CDB2-DC16-D500-7A3F-5B3969C32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30D35E98-703D-0752-7CB5-7B1E32C126FA}"/>
              </a:ext>
            </a:extLst>
          </p:cNvPr>
          <p:cNvSpPr txBox="1">
            <a:spLocks/>
          </p:cNvSpPr>
          <p:nvPr/>
        </p:nvSpPr>
        <p:spPr>
          <a:xfrm>
            <a:off x="1374311" y="3709182"/>
            <a:ext cx="15444394" cy="8456422"/>
          </a:xfrm>
          <a:prstGeom prst="rect">
            <a:avLst/>
          </a:prstGeom>
        </p:spPr>
        <p:txBody>
          <a:bodyPr vert="horz" wrap="square" lIns="121901" tIns="60951" rIns="121901" bIns="6095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1899" indent="0">
              <a:lnSpc>
                <a:spcPct val="100000"/>
              </a:lnSpc>
              <a:spcBef>
                <a:spcPts val="400"/>
              </a:spcBef>
              <a:spcAft>
                <a:spcPts val="2400"/>
              </a:spcAft>
              <a:buNone/>
            </a:pPr>
            <a:r>
              <a:rPr lang="en-US" sz="4266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The following requirements were adopted in 2025 Fire Code of New York State (NYS) based on recommendations from the NYS Inter-Agency Fire Safety Working Group:</a:t>
            </a:r>
          </a:p>
          <a:p>
            <a:pPr marL="731392" lvl="1" indent="609493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Font typeface="Wingdings" pitchFamily="2" charset="2"/>
              <a:buChar char="§"/>
            </a:pPr>
            <a:r>
              <a:rPr lang="en-US" sz="3999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Peer Review</a:t>
            </a:r>
          </a:p>
          <a:p>
            <a:pPr marL="731392" lvl="1" indent="609493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Font typeface="Wingdings" pitchFamily="2" charset="2"/>
              <a:buChar char="§"/>
            </a:pPr>
            <a:r>
              <a:rPr lang="en-US" sz="3999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ERPs and Fire Department Training</a:t>
            </a:r>
          </a:p>
          <a:p>
            <a:pPr marL="731392" lvl="1" indent="609493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Font typeface="Wingdings" pitchFamily="2" charset="2"/>
              <a:buChar char="§"/>
            </a:pPr>
            <a:r>
              <a:rPr lang="en-US" sz="3999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Hazard Support Personnel / Fire Mitigation Personnel</a:t>
            </a:r>
          </a:p>
          <a:p>
            <a:pPr marL="731392" lvl="1" indent="609493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Font typeface="Wingdings" pitchFamily="2" charset="2"/>
              <a:buChar char="§"/>
            </a:pPr>
            <a:r>
              <a:rPr lang="en-US" sz="3999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Explosion Control / Cabinet Exemptions</a:t>
            </a:r>
          </a:p>
          <a:p>
            <a:pPr marL="731392" lvl="1" indent="609493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Font typeface="Wingdings" pitchFamily="2" charset="2"/>
              <a:buChar char="§"/>
            </a:pPr>
            <a:r>
              <a:rPr lang="en-US" sz="3999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Systems Monitoring</a:t>
            </a:r>
          </a:p>
          <a:p>
            <a:pPr marL="731392" lvl="1" indent="609493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Font typeface="Wingdings" pitchFamily="2" charset="2"/>
              <a:buChar char="§"/>
            </a:pPr>
            <a:r>
              <a:rPr lang="en-US" sz="3999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Central Station Monitoring</a:t>
            </a:r>
          </a:p>
          <a:p>
            <a:pPr marL="731392" lvl="1" indent="609493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Font typeface="Wingdings" pitchFamily="2" charset="2"/>
              <a:buChar char="§"/>
            </a:pPr>
            <a:r>
              <a:rPr lang="en-US" sz="3999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Periodic Inspections</a:t>
            </a:r>
          </a:p>
          <a:p>
            <a:pPr marL="731392" lvl="1" indent="609493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Font typeface="Wingdings" pitchFamily="2" charset="2"/>
              <a:buChar char="§"/>
            </a:pPr>
            <a:r>
              <a:rPr lang="en-US" sz="3999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Security of Installations</a:t>
            </a:r>
          </a:p>
          <a:p>
            <a:pPr marL="731392" lvl="1" indent="609493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Font typeface="Wingdings" pitchFamily="2" charset="2"/>
              <a:buChar char="§"/>
            </a:pPr>
            <a:r>
              <a:rPr lang="en-US" sz="3999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Extended Signage</a:t>
            </a:r>
          </a:p>
          <a:p>
            <a:pPr marL="731392" lvl="1" indent="609493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Font typeface="Wingdings" pitchFamily="2" charset="2"/>
              <a:buChar char="§"/>
            </a:pPr>
            <a:endParaRPr lang="en-US" sz="3999" kern="0" dirty="0">
              <a:solidFill>
                <a:schemeClr val="tx1">
                  <a:lumMod val="75000"/>
                  <a:lumOff val="2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685680" indent="-68568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Font typeface="+mj-lt"/>
              <a:buAutoNum type="arabicPeriod"/>
            </a:pPr>
            <a:endParaRPr lang="en-US" sz="3733" b="1" kern="0" dirty="0">
              <a:solidFill>
                <a:schemeClr val="tx1">
                  <a:lumMod val="75000"/>
                  <a:lumOff val="2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CBE82-CA21-BCD2-4F0D-47DE6E5A0527}"/>
              </a:ext>
            </a:extLst>
          </p:cNvPr>
          <p:cNvSpPr txBox="1"/>
          <p:nvPr/>
        </p:nvSpPr>
        <p:spPr>
          <a:xfrm>
            <a:off x="1374311" y="167832"/>
            <a:ext cx="20392400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132"/>
              </a:lnSpc>
            </a:pPr>
            <a:r>
              <a:rPr lang="en-US" sz="8798" dirty="0">
                <a:solidFill>
                  <a:schemeClr val="tx1"/>
                </a:solidFill>
                <a:latin typeface="+mj-lt"/>
              </a:rPr>
              <a:t>New York’s new Fire Code is most advanced in the US</a:t>
            </a:r>
          </a:p>
        </p:txBody>
      </p:sp>
      <p:pic>
        <p:nvPicPr>
          <p:cNvPr id="1026" name="Picture 2" descr="2025 Fire Code of New York State (2025 FCNY)">
            <a:extLst>
              <a:ext uri="{FF2B5EF4-FFF2-40B4-BE49-F238E27FC236}">
                <a16:creationId xmlns:a16="http://schemas.microsoft.com/office/drawing/2014/main" id="{0CCA5152-7713-DE8A-653B-1DC1D8480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5" t="3507" r="24091" b="2682"/>
          <a:stretch>
            <a:fillRect/>
          </a:stretch>
        </p:blipFill>
        <p:spPr bwMode="auto">
          <a:xfrm>
            <a:off x="17199594" y="3709183"/>
            <a:ext cx="5810095" cy="84564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60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Battery costs are plummeting"/>
          <p:cNvSpPr txBox="1">
            <a:spLocks noGrp="1"/>
          </p:cNvSpPr>
          <p:nvPr>
            <p:ph type="title"/>
          </p:nvPr>
        </p:nvSpPr>
        <p:spPr>
          <a:xfrm>
            <a:off x="1689100" y="211517"/>
            <a:ext cx="21005800" cy="128708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77850">
              <a:defRPr sz="7840"/>
            </a:lvl1pPr>
          </a:lstStyle>
          <a:p>
            <a:r>
              <a:t>Battery costs are plummeting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6C9E5-B2DE-889B-E238-661378A75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59" y="1731818"/>
            <a:ext cx="14079682" cy="112637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L 9540A Ed. 4-2019 - ANSI/CAN/UL Standard for Test Method for Evaluating  Thermal Runaway Fire Propagation in Battery Energy Storage Systems">
            <a:extLst>
              <a:ext uri="{FF2B5EF4-FFF2-40B4-BE49-F238E27FC236}">
                <a16:creationId xmlns:a16="http://schemas.microsoft.com/office/drawing/2014/main" id="{A93C494B-57D7-6438-FEC4-623497B5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373" y="7886198"/>
            <a:ext cx="3929364" cy="553107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340F13-E35C-464F-8B6E-B68466304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580471" y="26735306"/>
            <a:ext cx="5581656" cy="34881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Energy Safety Response Group LLC. All Rights Reserved.</a:t>
            </a:r>
            <a:r>
              <a:rPr lang="en-US" dirty="0"/>
              <a:t> </a:t>
            </a:r>
            <a:fld id="{0CB0D774-1E10-244D-A3E0-DE30F874839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F3310CA-E618-874E-9AD1-AA7AB0371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03" y="331447"/>
            <a:ext cx="22555202" cy="945582"/>
          </a:xfrm>
        </p:spPr>
        <p:txBody>
          <a:bodyPr>
            <a:normAutofit fontScale="90000"/>
          </a:bodyPr>
          <a:lstStyle/>
          <a:p>
            <a:r>
              <a:rPr lang="en-US" sz="8000" b="1" dirty="0">
                <a:solidFill>
                  <a:srgbClr val="0389C9"/>
                </a:solidFill>
              </a:rPr>
              <a:t>PRIMARY ESS CODES &amp; STANDARDS</a:t>
            </a:r>
            <a:endParaRPr lang="en-US" sz="8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C618DB0-AAAB-0403-8A67-51F4D24F19A7}"/>
              </a:ext>
            </a:extLst>
          </p:cNvPr>
          <p:cNvSpPr txBox="1">
            <a:spLocks/>
          </p:cNvSpPr>
          <p:nvPr/>
        </p:nvSpPr>
        <p:spPr>
          <a:xfrm>
            <a:off x="16179279" y="1069532"/>
            <a:ext cx="7696218" cy="1165434"/>
          </a:xfrm>
          <a:prstGeom prst="rect">
            <a:avLst/>
          </a:prstGeom>
        </p:spPr>
        <p:txBody>
          <a:bodyPr vert="horz" lIns="182880" tIns="91440" rIns="182880" bIns="9144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168AC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4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Codes &amp; Standards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3E5C9D9-90AD-0E71-FAC2-C7904C18B395}"/>
              </a:ext>
            </a:extLst>
          </p:cNvPr>
          <p:cNvSpPr txBox="1">
            <a:spLocks/>
          </p:cNvSpPr>
          <p:nvPr/>
        </p:nvSpPr>
        <p:spPr>
          <a:xfrm>
            <a:off x="629313" y="2084968"/>
            <a:ext cx="14453230" cy="1016725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vert="horz" lIns="182880" tIns="91440" rIns="182880" bIns="9144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400" b="1" dirty="0"/>
              <a:t>Primary Codes / Standards for ESS Installations:</a:t>
            </a:r>
          </a:p>
          <a:p>
            <a:pPr marL="1005840" indent="-640080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4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2024 International Fire Code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(IFC)</a:t>
            </a:r>
          </a:p>
          <a:p>
            <a:pPr marL="1920240" lvl="1" indent="-640080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2025 NYS Uniform Fire Prevention Code Chapter 12 ( Section 1207 )</a:t>
            </a:r>
          </a:p>
          <a:p>
            <a:pPr marL="1920240" lvl="1" indent="-640080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NYS Code Allows for Peer Review and Subject Matter Expert (Fire Remediation) (Optional)</a:t>
            </a:r>
          </a:p>
          <a:p>
            <a:pPr marL="1005840" indent="-64008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4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NFPA 855 (2023 Edition)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Standard for the Installation of Stationary Energy Storage Systems</a:t>
            </a:r>
          </a:p>
          <a:p>
            <a:pPr marL="1920240" lvl="1" indent="-64008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Fire Protection Systems including:</a:t>
            </a:r>
          </a:p>
          <a:p>
            <a:pPr marL="2834640" lvl="2" indent="-64008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Explosion Protection to NFPA 69 - Exhaust Ventilation or NFPA 68 -  Deflagration Venting</a:t>
            </a:r>
          </a:p>
          <a:p>
            <a:pPr marL="2834640" lvl="2" indent="-64008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Automatic Fire Alarm and Detection – NFPA 72</a:t>
            </a:r>
          </a:p>
          <a:p>
            <a:pPr marL="0" indent="0">
              <a:lnSpc>
                <a:spcPct val="100000"/>
              </a:lnSpc>
              <a:buNone/>
            </a:pPr>
            <a:endParaRPr lang="en-US" sz="4400" b="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4400" b="1" dirty="0"/>
              <a:t>Listings / Certifications for ESS and Associated Equipment:</a:t>
            </a:r>
          </a:p>
          <a:p>
            <a:pPr marL="1005840" indent="-640080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4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UL 9540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for Energy Storage Systems and Equipment</a:t>
            </a:r>
          </a:p>
          <a:p>
            <a:pPr marL="1280160" lvl="1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Includes:</a:t>
            </a:r>
          </a:p>
          <a:p>
            <a:pPr marL="1920240" lvl="1" indent="-64008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UL 1973 for cell, battery, rack</a:t>
            </a:r>
          </a:p>
          <a:p>
            <a:pPr marL="1920240" lvl="1" indent="-640080">
              <a:lnSpc>
                <a:spcPct val="100000"/>
              </a:lnSpc>
              <a:spcAft>
                <a:spcPts val="4800"/>
              </a:spcAft>
              <a:buFont typeface="Wingdings" pitchFamily="2" charset="2"/>
              <a:buChar char="§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UL 1741 for inverters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b="1" dirty="0"/>
              <a:t>Large-Scale Fire Testing:</a:t>
            </a:r>
          </a:p>
          <a:p>
            <a:pPr marL="1005840" indent="-640080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4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UL 9540A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Standard for Test Method for Evaluating Thermal Runaway Fire Propagation in Battery Energy Storage Systems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05840" indent="-640080">
              <a:lnSpc>
                <a:spcPct val="100000"/>
              </a:lnSpc>
              <a:buFont typeface="Wingdings" pitchFamily="2" charset="2"/>
              <a:buChar char="§"/>
            </a:pP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05840" indent="-640080">
              <a:lnSpc>
                <a:spcPct val="100000"/>
              </a:lnSpc>
              <a:buFont typeface="Wingdings" pitchFamily="2" charset="2"/>
              <a:buChar char="§"/>
            </a:pP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05840" indent="-640080">
              <a:lnSpc>
                <a:spcPct val="100000"/>
              </a:lnSpc>
              <a:buFont typeface="Wingdings" pitchFamily="2" charset="2"/>
              <a:buChar char="§"/>
            </a:pP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5760" indent="0">
              <a:lnSpc>
                <a:spcPct val="100000"/>
              </a:lnSpc>
              <a:buNone/>
            </a:pP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5760" indent="0">
              <a:lnSpc>
                <a:spcPct val="100000"/>
              </a:lnSpc>
              <a:buNone/>
            </a:pPr>
            <a:endParaRPr lang="en-US" sz="4000" i="1" dirty="0"/>
          </a:p>
          <a:p>
            <a:pPr marL="0" indent="0">
              <a:lnSpc>
                <a:spcPct val="100000"/>
              </a:lnSpc>
              <a:buNone/>
            </a:pPr>
            <a:endParaRPr lang="en-US" sz="52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E5AB7F-AC5A-6EEA-1B47-9ED47B7BB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409252" y="1870659"/>
            <a:ext cx="4454986" cy="57709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3CD85A-63FE-EA1E-71A1-8B7C3BD15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7022" y="1870659"/>
            <a:ext cx="4450466" cy="5767316"/>
          </a:xfrm>
          <a:prstGeom prst="rect">
            <a:avLst/>
          </a:prstGeom>
        </p:spPr>
      </p:pic>
      <p:pic>
        <p:nvPicPr>
          <p:cNvPr id="5" name="Picture 2" descr="2021 International Fire Code®">
            <a:extLst>
              <a:ext uri="{FF2B5EF4-FFF2-40B4-BE49-F238E27FC236}">
                <a16:creationId xmlns:a16="http://schemas.microsoft.com/office/drawing/2014/main" id="{D961D904-8A09-9CD7-8F89-4DEF02983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9" t="573" r="1130" b="1513"/>
          <a:stretch/>
        </p:blipFill>
        <p:spPr bwMode="auto">
          <a:xfrm>
            <a:off x="19815646" y="7886198"/>
            <a:ext cx="4267630" cy="553107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val Oval" descr="Oval Oval">
            <a:extLst>
              <a:ext uri="{FF2B5EF4-FFF2-40B4-BE49-F238E27FC236}">
                <a16:creationId xmlns:a16="http://schemas.microsoft.com/office/drawing/2014/main" id="{59CDFC7E-83BA-75A9-988E-91459D3A854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361096"/>
            <a:ext cx="14712917" cy="258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B3D4-1F41-94D5-08DE-267E56E66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955" y="151025"/>
            <a:ext cx="21005800" cy="2286000"/>
          </a:xfrm>
        </p:spPr>
        <p:txBody>
          <a:bodyPr/>
          <a:lstStyle/>
          <a:p>
            <a:r>
              <a:rPr lang="en-US" dirty="0"/>
              <a:t>Modern BESS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EBC52B-4951-DB1A-9BA5-2F93BF9CE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32747" y="3287036"/>
            <a:ext cx="10151254" cy="9354543"/>
          </a:xfrm>
        </p:spPr>
        <p:txBody>
          <a:bodyPr anchor="ctr">
            <a:noAutofit/>
          </a:bodyPr>
          <a:lstStyle/>
          <a:p>
            <a:pPr>
              <a:spcBef>
                <a:spcPts val="4000"/>
              </a:spcBef>
            </a:pPr>
            <a:r>
              <a:rPr lang="en-US" sz="6000" dirty="0"/>
              <a:t>Outdoor cabinets</a:t>
            </a:r>
          </a:p>
          <a:p>
            <a:pPr>
              <a:spcBef>
                <a:spcPts val="4000"/>
              </a:spcBef>
            </a:pPr>
            <a:r>
              <a:rPr lang="en-US" sz="6000" dirty="0"/>
              <a:t>Spaced according to UL9540a test results, so that fire cannot propagate beyond one container</a:t>
            </a:r>
          </a:p>
          <a:p>
            <a:pPr>
              <a:spcBef>
                <a:spcPts val="4000"/>
              </a:spcBef>
            </a:pPr>
            <a:r>
              <a:rPr lang="en-US" sz="6000" dirty="0"/>
              <a:t>Lithium Iron Phosphate (LFP) -- no Nickel, Manganese, Cobalt</a:t>
            </a:r>
          </a:p>
          <a:p>
            <a:pPr marL="0" indent="0">
              <a:spcBef>
                <a:spcPts val="0"/>
              </a:spcBef>
              <a:buNone/>
            </a:pPr>
            <a:endParaRPr lang="en-US" sz="6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61DEA-9931-5BFA-51AB-04C93F00C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" y="4100968"/>
            <a:ext cx="12623434" cy="619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19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B3D4-1F41-94D5-08DE-267E56E66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955" y="151025"/>
            <a:ext cx="21005800" cy="2286000"/>
          </a:xfrm>
        </p:spPr>
        <p:txBody>
          <a:bodyPr/>
          <a:lstStyle/>
          <a:p>
            <a:r>
              <a:rPr lang="en-US" dirty="0"/>
              <a:t>Warwick, NY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8EDBAA-3A61-CC0D-1B57-BF08F203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35" y="3111351"/>
            <a:ext cx="15001240" cy="8224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EBAB37-9AC0-EC18-7FB0-9AE0CED8BC2C}"/>
              </a:ext>
            </a:extLst>
          </p:cNvPr>
          <p:cNvSpPr txBox="1"/>
          <p:nvPr/>
        </p:nvSpPr>
        <p:spPr>
          <a:xfrm flipH="1">
            <a:off x="7991368" y="12010495"/>
            <a:ext cx="8401264" cy="11644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“Successful failure”</a:t>
            </a:r>
          </a:p>
        </p:txBody>
      </p:sp>
    </p:spTree>
    <p:extLst>
      <p:ext uri="{BB962C8B-B14F-4D97-AF65-F5344CB8AC3E}">
        <p14:creationId xmlns:p14="http://schemas.microsoft.com/office/powerpoint/2010/main" val="4008372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3C66-CEF0-B0C6-B25D-5558F2D4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-226060"/>
            <a:ext cx="21005800" cy="2286000"/>
          </a:xfrm>
        </p:spPr>
        <p:txBody>
          <a:bodyPr/>
          <a:lstStyle/>
          <a:p>
            <a:r>
              <a:rPr lang="en-US" dirty="0"/>
              <a:t>What about toxins?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92F29-0B27-E199-CE72-5997A5152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6460" y="2369820"/>
            <a:ext cx="10904220" cy="11587480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The most concerning toxins in BESS smoke are </a:t>
            </a:r>
            <a:r>
              <a:rPr lang="en-US" b="1" dirty="0"/>
              <a:t>carbon monoxide</a:t>
            </a:r>
            <a:r>
              <a:rPr lang="en-US" dirty="0"/>
              <a:t>, </a:t>
            </a:r>
            <a:r>
              <a:rPr lang="en-US" b="1" dirty="0"/>
              <a:t>hydrogen fluoride</a:t>
            </a:r>
            <a:r>
              <a:rPr lang="en-US" dirty="0"/>
              <a:t>, &amp; </a:t>
            </a:r>
            <a:r>
              <a:rPr lang="en-US" b="1" dirty="0"/>
              <a:t>hydrogen cyanide</a:t>
            </a:r>
          </a:p>
          <a:p>
            <a:pPr marL="0" indent="0">
              <a:buNone/>
            </a:pPr>
            <a:r>
              <a:rPr lang="en-US" b="1" dirty="0"/>
              <a:t>During</a:t>
            </a:r>
            <a:r>
              <a:rPr lang="en-US" dirty="0"/>
              <a:t> every fire incident: live air monitoring at site permitter</a:t>
            </a:r>
          </a:p>
          <a:p>
            <a:pPr marL="0" indent="0">
              <a:buNone/>
            </a:pPr>
            <a:r>
              <a:rPr lang="en-US" b="1" dirty="0"/>
              <a:t>Immediately after</a:t>
            </a:r>
            <a:r>
              <a:rPr lang="en-US" dirty="0"/>
              <a:t> every fire incident: DEC or EPA testing of soil, water, swabbing of nearby surfaces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3C41F3E-8EAB-E1E6-2D05-2B9A58B23522}"/>
              </a:ext>
            </a:extLst>
          </p:cNvPr>
          <p:cNvSpPr txBox="1">
            <a:spLocks/>
          </p:cNvSpPr>
          <p:nvPr/>
        </p:nvSpPr>
        <p:spPr>
          <a:xfrm>
            <a:off x="13144500" y="2369820"/>
            <a:ext cx="10904220" cy="11587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63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endParaRPr lang="en-US" i="1" dirty="0"/>
          </a:p>
          <a:p>
            <a:pPr marL="0" indent="0" hangingPunct="1">
              <a:spcBef>
                <a:spcPts val="0"/>
              </a:spcBef>
              <a:buFontTx/>
              <a:buNone/>
            </a:pPr>
            <a:r>
              <a:rPr lang="en-US" i="1" dirty="0"/>
              <a:t>Same as a house fire </a:t>
            </a:r>
            <a:endParaRPr lang="en-US" dirty="0"/>
          </a:p>
          <a:p>
            <a:pPr marL="0" indent="0" hangingPunct="1">
              <a:spcBef>
                <a:spcPts val="0"/>
              </a:spcBef>
              <a:buFontTx/>
              <a:buNone/>
            </a:pPr>
            <a:endParaRPr lang="en-US" dirty="0"/>
          </a:p>
          <a:p>
            <a:pPr marL="0" indent="0" hangingPunct="1">
              <a:spcBef>
                <a:spcPts val="0"/>
              </a:spcBef>
              <a:buFontTx/>
              <a:buNone/>
            </a:pPr>
            <a:endParaRPr lang="en-US" dirty="0"/>
          </a:p>
          <a:p>
            <a:pPr marL="0" indent="0" hangingPunct="1">
              <a:spcBef>
                <a:spcPts val="0"/>
              </a:spcBef>
              <a:buFontTx/>
              <a:buNone/>
            </a:pPr>
            <a:endParaRPr lang="en-US" dirty="0"/>
          </a:p>
          <a:p>
            <a:pPr marL="0" indent="0" hangingPunct="1">
              <a:spcBef>
                <a:spcPts val="0"/>
              </a:spcBef>
              <a:buFontTx/>
              <a:buNone/>
            </a:pPr>
            <a:r>
              <a:rPr lang="en-US" dirty="0"/>
              <a:t>In </a:t>
            </a:r>
            <a:r>
              <a:rPr lang="en-US" u="sng" dirty="0"/>
              <a:t>no</a:t>
            </a:r>
            <a:r>
              <a:rPr lang="en-US" dirty="0"/>
              <a:t> case have elevated toxin levels been found in air beyond the </a:t>
            </a:r>
            <a:r>
              <a:rPr lang="en-US" dirty="0" err="1"/>
              <a:t>fenceline</a:t>
            </a:r>
            <a:endParaRPr lang="en-US" dirty="0"/>
          </a:p>
          <a:p>
            <a:pPr marL="0" indent="0" hangingPunct="1">
              <a:spcBef>
                <a:spcPts val="0"/>
              </a:spcBef>
              <a:buFontTx/>
              <a:buNone/>
            </a:pPr>
            <a:endParaRPr lang="en-US" dirty="0"/>
          </a:p>
          <a:p>
            <a:pPr marL="0" indent="0" hangingPunct="1">
              <a:spcBef>
                <a:spcPts val="0"/>
              </a:spcBef>
              <a:buFontTx/>
              <a:buNone/>
            </a:pPr>
            <a:r>
              <a:rPr lang="en-US" i="1" dirty="0"/>
              <a:t>At Moss Landing</a:t>
            </a:r>
            <a:r>
              <a:rPr lang="en-US" dirty="0"/>
              <a:t>: Nickel, Manganese, and Cobalt in soil. </a:t>
            </a:r>
          </a:p>
          <a:p>
            <a:pPr marL="0" indent="0" hangingPunct="1">
              <a:spcBef>
                <a:spcPts val="0"/>
              </a:spcBef>
              <a:buFontTx/>
              <a:buNone/>
            </a:pPr>
            <a:endParaRPr lang="en-US" dirty="0"/>
          </a:p>
          <a:p>
            <a:pPr marL="0" indent="0" hangingPunct="1">
              <a:spcBef>
                <a:spcPts val="0"/>
              </a:spcBef>
              <a:buFontTx/>
              <a:buNone/>
            </a:pPr>
            <a:r>
              <a:rPr lang="en-US" dirty="0"/>
              <a:t>In </a:t>
            </a:r>
            <a:r>
              <a:rPr lang="en-US" i="1" dirty="0"/>
              <a:t>no other case </a:t>
            </a:r>
            <a:r>
              <a:rPr lang="en-US" dirty="0"/>
              <a:t>has any toxic residue been found in soil or water beyond </a:t>
            </a:r>
            <a:r>
              <a:rPr lang="en-US" dirty="0" err="1"/>
              <a:t>fenceline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95429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3C66-CEF0-B0C6-B25D-5558F2D4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822960"/>
            <a:ext cx="21005800" cy="2286000"/>
          </a:xfrm>
        </p:spPr>
        <p:txBody>
          <a:bodyPr>
            <a:normAutofit fontScale="90000"/>
          </a:bodyPr>
          <a:lstStyle/>
          <a:p>
            <a:r>
              <a:rPr lang="en-US" dirty="0"/>
              <a:t>Best practice: let it self-consume, like…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0E3236-EF20-71BF-4B2A-7FDCA391D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993" y="4516120"/>
            <a:ext cx="9652907" cy="7233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4C66D-CD8E-0205-D854-77BAA8095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19" y="5270500"/>
            <a:ext cx="10354955" cy="582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82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93C7A-4566-FEB0-D3BC-3C4737B29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Grid batteries are new to people’s experience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F56049-CD2E-1A9D-C19C-5705675BFEB4}"/>
              </a:ext>
            </a:extLst>
          </p:cNvPr>
          <p:cNvSpPr txBox="1">
            <a:spLocks/>
          </p:cNvSpPr>
          <p:nvPr/>
        </p:nvSpPr>
        <p:spPr>
          <a:xfrm>
            <a:off x="1475740" y="4202101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5000" lnSpcReduction="2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en-US" dirty="0"/>
              <a:t>They are </a:t>
            </a:r>
            <a:r>
              <a:rPr lang="en-US" i="1" dirty="0"/>
              <a:t>less dangerous</a:t>
            </a:r>
            <a:r>
              <a:rPr lang="en-US" dirty="0"/>
              <a:t> than other infrastructure we accept and depend 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9D763-064D-6419-DC15-A6A4D95EE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2113" y="7663792"/>
            <a:ext cx="7486287" cy="5610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451131-CDEF-4F76-D7E7-605E95EFF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740" y="8048602"/>
            <a:ext cx="9855917" cy="484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Why care about grid batteries?"/>
          <p:cNvSpPr txBox="1">
            <a:spLocks noGrp="1"/>
          </p:cNvSpPr>
          <p:nvPr>
            <p:ph type="title"/>
          </p:nvPr>
        </p:nvSpPr>
        <p:spPr>
          <a:xfrm>
            <a:off x="1689101" y="1811422"/>
            <a:ext cx="21005800" cy="371379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4000" dirty="0"/>
              <a:t>Questions?</a:t>
            </a:r>
            <a:endParaRPr sz="14000" dirty="0"/>
          </a:p>
        </p:txBody>
      </p:sp>
      <p:sp>
        <p:nvSpPr>
          <p:cNvPr id="138" name="Jeff Seidman…"/>
          <p:cNvSpPr txBox="1"/>
          <p:nvPr/>
        </p:nvSpPr>
        <p:spPr>
          <a:xfrm>
            <a:off x="1689100" y="7249068"/>
            <a:ext cx="21005801" cy="5224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ctr"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Jeff Seidman</a:t>
            </a:r>
          </a:p>
          <a:p>
            <a:pPr algn="ctr"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Vassar College</a:t>
            </a:r>
          </a:p>
          <a:p>
            <a:pPr algn="ctr"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Helvetica Neue Medium"/>
              </a:defRPr>
            </a:pPr>
            <a:r>
              <a:rPr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jeseidman@vassar.edu</a:t>
            </a:r>
          </a:p>
        </p:txBody>
      </p:sp>
    </p:spTree>
    <p:extLst>
      <p:ext uri="{BB962C8B-B14F-4D97-AF65-F5344CB8AC3E}">
        <p14:creationId xmlns:p14="http://schemas.microsoft.com/office/powerpoint/2010/main" val="48754378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rid-scale battery deployment is growing exponentially, in the U.S. and around the globe"/>
          <p:cNvSpPr txBox="1">
            <a:spLocks noGrp="1"/>
          </p:cNvSpPr>
          <p:nvPr>
            <p:ph type="title"/>
          </p:nvPr>
        </p:nvSpPr>
        <p:spPr>
          <a:xfrm>
            <a:off x="1689100" y="0"/>
            <a:ext cx="21005800" cy="2286000"/>
          </a:xfrm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r>
              <a:rPr dirty="0"/>
              <a:t>Grid-scale battery deployment is growing exponentially, in the U.S. and around the globe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B9AA22-849E-22E7-4E5C-5552816E2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72" y="2554750"/>
            <a:ext cx="17997055" cy="107672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Battery map US.png" descr="Battery map U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805" y="-1"/>
            <a:ext cx="22164994" cy="130721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30344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Why do grid-operators want batteries?…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10858197"/>
          </a:xfrm>
          <a:prstGeom prst="rect">
            <a:avLst/>
          </a:prstGeom>
        </p:spPr>
        <p:txBody>
          <a:bodyPr/>
          <a:lstStyle/>
          <a:p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Why </a:t>
            </a:r>
            <a:r>
              <a:t>do grid-operators want batteries?</a:t>
            </a:r>
          </a:p>
          <a:p>
            <a:endParaRPr/>
          </a:p>
          <a:p>
            <a:r>
              <a:t>Economics </a:t>
            </a:r>
          </a:p>
          <a:p>
            <a:r>
              <a:t>+ </a:t>
            </a:r>
          </a:p>
          <a:p>
            <a:r>
              <a:t>Resilience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1. Access to cheaper power"/>
          <p:cNvSpPr txBox="1">
            <a:spLocks noGrp="1"/>
          </p:cNvSpPr>
          <p:nvPr>
            <p:ph type="title"/>
          </p:nvPr>
        </p:nvSpPr>
        <p:spPr>
          <a:xfrm>
            <a:off x="1327472" y="4850108"/>
            <a:ext cx="21005801" cy="2286001"/>
          </a:xfrm>
          <a:prstGeom prst="rect">
            <a:avLst/>
          </a:prstGeom>
        </p:spPr>
        <p:txBody>
          <a:bodyPr/>
          <a:lstStyle/>
          <a:p>
            <a:r>
              <a:t>1. Access to cheaper power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697" y="2738270"/>
            <a:ext cx="15704255" cy="10977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7ED7C0-8462-8FEB-DA7F-F1EB8DD79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800" y="6965036"/>
            <a:ext cx="2240653" cy="2240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8AA706-B15E-E9D5-1170-011FE4A5A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523" y="5471668"/>
            <a:ext cx="2544890" cy="1431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6D60EE-C97F-3582-1D61-E91F4626A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959" y="7395914"/>
            <a:ext cx="1985389" cy="2240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F7697-BA82-D673-C784-0492E3456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302" y="1799835"/>
            <a:ext cx="2240653" cy="2240653"/>
          </a:xfrm>
          <a:prstGeom prst="rect">
            <a:avLst/>
          </a:prstGeom>
        </p:spPr>
      </p:pic>
      <p:sp>
        <p:nvSpPr>
          <p:cNvPr id="41" name="New York: “A Tale of 2 Grids”">
            <a:extLst>
              <a:ext uri="{FF2B5EF4-FFF2-40B4-BE49-F238E27FC236}">
                <a16:creationId xmlns:a16="http://schemas.microsoft.com/office/drawing/2014/main" id="{A4B6AC03-3038-0062-A7EF-FBCDC9837E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9100" y="-1"/>
            <a:ext cx="21005800" cy="2286001"/>
          </a:xfrm>
          <a:prstGeom prst="rect">
            <a:avLst/>
          </a:prstGeom>
        </p:spPr>
        <p:txBody>
          <a:bodyPr/>
          <a:lstStyle/>
          <a:p>
            <a:r>
              <a:rPr dirty="0"/>
              <a:t>New York: “A Tale of 2 Grids”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55E099-32AD-71E1-5D30-72AD3F317185}"/>
                  </a:ext>
                </a:extLst>
              </p14:cNvPr>
              <p14:cNvContentPartPr/>
              <p14:nvPr/>
            </p14:nvContentPartPr>
            <p14:xfrm>
              <a:off x="15611863" y="2782663"/>
              <a:ext cx="4278960" cy="283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55E099-32AD-71E1-5D30-72AD3F31718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49223" y="2719663"/>
                <a:ext cx="4404600" cy="40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EC328A3-5950-0080-53B5-84058059594D}"/>
              </a:ext>
            </a:extLst>
          </p:cNvPr>
          <p:cNvGrpSpPr/>
          <p:nvPr/>
        </p:nvGrpSpPr>
        <p:grpSpPr>
          <a:xfrm>
            <a:off x="15293263" y="1853863"/>
            <a:ext cx="4614120" cy="1434960"/>
            <a:chOff x="15293263" y="1853863"/>
            <a:chExt cx="4614120" cy="143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21CD4D7-3BA4-F22A-C484-0D55B372ED32}"/>
                    </a:ext>
                  </a:extLst>
                </p14:cNvPr>
                <p14:cNvContentPartPr/>
                <p14:nvPr/>
              </p14:nvContentPartPr>
              <p14:xfrm>
                <a:off x="15293263" y="1853863"/>
                <a:ext cx="4614120" cy="1288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21CD4D7-3BA4-F22A-C484-0D55B372ED3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230263" y="1790863"/>
                  <a:ext cx="4739760" cy="141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80F800B-8E1C-A23B-9A86-4131577D75F4}"/>
                    </a:ext>
                  </a:extLst>
                </p14:cNvPr>
                <p14:cNvContentPartPr/>
                <p14:nvPr/>
              </p14:nvContentPartPr>
              <p14:xfrm>
                <a:off x="16628863" y="2730103"/>
                <a:ext cx="813960" cy="14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80F800B-8E1C-A23B-9A86-4131577D75F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565863" y="2667463"/>
                  <a:ext cx="9396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DAB3F46-CFCD-5FBD-E65C-6BE60A840082}"/>
                    </a:ext>
                  </a:extLst>
                </p14:cNvPr>
                <p14:cNvContentPartPr/>
                <p14:nvPr/>
              </p14:nvContentPartPr>
              <p14:xfrm>
                <a:off x="15538063" y="2524903"/>
                <a:ext cx="1893960" cy="763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DAB3F46-CFCD-5FBD-E65C-6BE60A84008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475423" y="2461903"/>
                  <a:ext cx="2019600" cy="889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2909282-B7A4-2B6A-F2C8-4DEE53E4A5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934" y="9636567"/>
            <a:ext cx="2544890" cy="143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79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233" y="241206"/>
            <a:ext cx="17370485" cy="11576187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Danskammer dual-fuel (gas and oil) “Peaker” Plant"/>
          <p:cNvSpPr txBox="1"/>
          <p:nvPr/>
        </p:nvSpPr>
        <p:spPr>
          <a:xfrm>
            <a:off x="2447440" y="11817392"/>
            <a:ext cx="18642071" cy="1583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spcBef>
                <a:spcPts val="0"/>
              </a:spcBef>
              <a:defRPr sz="6000"/>
            </a:lvl1pPr>
          </a:lstStyle>
          <a:p>
            <a:r>
              <a:t>Danskammer dual-fuel (gas and oil) “Peaker” Plant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E4E29C70673249B13A2C4BE73D9DDF" ma:contentTypeVersion="20" ma:contentTypeDescription="Create a new document." ma:contentTypeScope="" ma:versionID="aa266e7445cce58d9c1ab56914ff0c5f">
  <xsd:schema xmlns:xsd="http://www.w3.org/2001/XMLSchema" xmlns:xs="http://www.w3.org/2001/XMLSchema" xmlns:p="http://schemas.microsoft.com/office/2006/metadata/properties" xmlns:ns2="35ff913d-04b8-42c4-8224-715fc4363c40" xmlns:ns3="911f48ee-4e2b-4284-bd23-8548de033bf6" targetNamespace="http://schemas.microsoft.com/office/2006/metadata/properties" ma:root="true" ma:fieldsID="70696fc326277037b93d40d55bfe8509" ns2:_="" ns3:_="">
    <xsd:import namespace="35ff913d-04b8-42c4-8224-715fc4363c40"/>
    <xsd:import namespace="911f48ee-4e2b-4284-bd23-8548de033b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In_x002d_r_x002d_Ou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ff913d-04b8-42c4-8224-715fc4363c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542df9d-88fd-474c-8448-5c5444ff0a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In_x002d_r_x002d_Out" ma:index="27" nillable="true" ma:displayName="In-r-Out" ma:description="Explains whether comments have been addressed." ma:format="Dropdown" ma:internalName="In_x002d_r_x002d_Out">
      <xsd:simpleType>
        <xsd:union memberTypes="dms:Text">
          <xsd:simpleType>
            <xsd:restriction base="dms:Choice">
              <xsd:enumeration value="In"/>
              <xsd:enumeration value="Reviewed"/>
              <xsd:enumeration value="Questions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f48ee-4e2b-4284-bd23-8548de033bf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d754a60-e4ee-42de-9dd4-3563288c0572}" ma:internalName="TaxCatchAll" ma:showField="CatchAllData" ma:web="911f48ee-4e2b-4284-bd23-8548de033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ff913d-04b8-42c4-8224-715fc4363c40">
      <Terms xmlns="http://schemas.microsoft.com/office/infopath/2007/PartnerControls"/>
    </lcf76f155ced4ddcb4097134ff3c332f>
    <TaxCatchAll xmlns="911f48ee-4e2b-4284-bd23-8548de033bf6" xsi:nil="true"/>
    <In_x002d_r_x002d_Out xmlns="35ff913d-04b8-42c4-8224-715fc4363c40" xsi:nil="true"/>
  </documentManagement>
</p:properties>
</file>

<file path=customXml/itemProps1.xml><?xml version="1.0" encoding="utf-8"?>
<ds:datastoreItem xmlns:ds="http://schemas.openxmlformats.org/officeDocument/2006/customXml" ds:itemID="{811CB814-14E9-458E-AC97-9CC433369458}"/>
</file>

<file path=customXml/itemProps2.xml><?xml version="1.0" encoding="utf-8"?>
<ds:datastoreItem xmlns:ds="http://schemas.openxmlformats.org/officeDocument/2006/customXml" ds:itemID="{D21DB26D-E7A8-4325-BB24-5A0719D670F6}"/>
</file>

<file path=customXml/itemProps3.xml><?xml version="1.0" encoding="utf-8"?>
<ds:datastoreItem xmlns:ds="http://schemas.openxmlformats.org/officeDocument/2006/customXml" ds:itemID="{2C1B7E59-6DF5-4203-97AD-910E06D331EF}"/>
</file>

<file path=docProps/app.xml><?xml version="1.0" encoding="utf-8"?>
<Properties xmlns="http://schemas.openxmlformats.org/officeDocument/2006/extended-properties" xmlns:vt="http://schemas.openxmlformats.org/officeDocument/2006/docPropsVTypes">
  <TotalTime>12527</TotalTime>
  <Words>707</Words>
  <Application>Microsoft Macintosh PowerPoint</Application>
  <PresentationFormat>Custom</PresentationFormat>
  <Paragraphs>103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Helvetica Neue</vt:lpstr>
      <vt:lpstr>Helvetica Neue Light</vt:lpstr>
      <vt:lpstr>Helvetica Neue Medium</vt:lpstr>
      <vt:lpstr>Roboto Medium</vt:lpstr>
      <vt:lpstr>Wingdings</vt:lpstr>
      <vt:lpstr>White</vt:lpstr>
      <vt:lpstr>Why Grid Batteries?</vt:lpstr>
      <vt:lpstr>PowerPoint Presentation</vt:lpstr>
      <vt:lpstr>Battery costs are plummeting</vt:lpstr>
      <vt:lpstr>Grid-scale battery deployment is growing exponentially, in the U.S. and around the globe</vt:lpstr>
      <vt:lpstr>PowerPoint Presentation</vt:lpstr>
      <vt:lpstr>Why do grid-operators want batteries?  Economics  +  Resilience</vt:lpstr>
      <vt:lpstr>1. Access to cheaper power</vt:lpstr>
      <vt:lpstr>New York: “A Tale of 2 Grids”</vt:lpstr>
      <vt:lpstr>PowerPoint Presentation</vt:lpstr>
      <vt:lpstr>PowerPoint Presentation</vt:lpstr>
      <vt:lpstr>PowerPoint Presentation</vt:lpstr>
      <vt:lpstr>PowerPoint Presentation</vt:lpstr>
      <vt:lpstr>June 24, 2025</vt:lpstr>
      <vt:lpstr>Texas tamed its price spikes…</vt:lpstr>
      <vt:lpstr>…by deploying batteries</vt:lpstr>
      <vt:lpstr>2. Avoiding expensive grid upgrades</vt:lpstr>
      <vt:lpstr>We size the grid to meet peak demand</vt:lpstr>
      <vt:lpstr>After 20 years flat, electricity demand is growing fast  </vt:lpstr>
      <vt:lpstr>2x-ing grid for 2x current peaks would be very expensive. </vt:lpstr>
      <vt:lpstr>Grid upgrades are already raising electricity bills across the country</vt:lpstr>
      <vt:lpstr>PowerPoint Presentation</vt:lpstr>
      <vt:lpstr>Batteries allow us to get more use out of infrastructure we’ve bought and paid for</vt:lpstr>
      <vt:lpstr>…and they help grid avoid outages</vt:lpstr>
      <vt:lpstr>...as Texas has done</vt:lpstr>
      <vt:lpstr>Local decisions will either enable this strategy,  or block it</vt:lpstr>
      <vt:lpstr>Addendum: Fire safety</vt:lpstr>
      <vt:lpstr>Moss Landing, CA</vt:lpstr>
      <vt:lpstr>Moss Landing, CA</vt:lpstr>
      <vt:lpstr>PowerPoint Presentation</vt:lpstr>
      <vt:lpstr>PRIMARY ESS CODES &amp; STANDARDS</vt:lpstr>
      <vt:lpstr>Modern BESS</vt:lpstr>
      <vt:lpstr>Warwick, NY</vt:lpstr>
      <vt:lpstr>What about toxins?</vt:lpstr>
      <vt:lpstr>Best practice: let it self-consume, like…</vt:lpstr>
      <vt:lpstr>Grid batteries are new to people’s experience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care about grid batteries?</dc:title>
  <cp:lastModifiedBy>Jeffrey Seidman</cp:lastModifiedBy>
  <cp:revision>82</cp:revision>
  <dcterms:modified xsi:type="dcterms:W3CDTF">2026-05-28T16:53:03Z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0x01010018E4E29C70673249B13A2C4BE73D9DDF</vt:lpwstr>
  </property>
</Properties>
</file>