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9.xml" ContentType="application/vnd.openxmlformats-officedocument.presentationml.notesSlid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67" r:id="rId1"/>
    <p:sldMasterId id="2147483695" r:id="rId2"/>
  </p:sldMasterIdLst>
  <p:notesMasterIdLst>
    <p:notesMasterId r:id="rId17"/>
  </p:notesMasterIdLst>
  <p:handoutMasterIdLst>
    <p:handoutMasterId r:id="rId18"/>
  </p:handoutMasterIdLst>
  <p:sldIdLst>
    <p:sldId id="697" r:id="rId3"/>
    <p:sldId id="728" r:id="rId4"/>
    <p:sldId id="715" r:id="rId5"/>
    <p:sldId id="720" r:id="rId6"/>
    <p:sldId id="727" r:id="rId7"/>
    <p:sldId id="686" r:id="rId8"/>
    <p:sldId id="730" r:id="rId9"/>
    <p:sldId id="731" r:id="rId10"/>
    <p:sldId id="719" r:id="rId11"/>
    <p:sldId id="721" r:id="rId12"/>
    <p:sldId id="723" r:id="rId13"/>
    <p:sldId id="724" r:id="rId14"/>
    <p:sldId id="666" r:id="rId15"/>
    <p:sldId id="712" r:id="rId16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3" pos="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FFCC00"/>
    <a:srgbClr val="CCFF66"/>
    <a:srgbClr val="FF3399"/>
    <a:srgbClr val="00FFCC"/>
    <a:srgbClr val="FF6600"/>
    <a:srgbClr val="3366FF"/>
    <a:srgbClr val="FF9933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5167" autoAdjust="0"/>
  </p:normalViewPr>
  <p:slideViewPr>
    <p:cSldViewPr showGuides="1">
      <p:cViewPr varScale="1">
        <p:scale>
          <a:sx n="81" d="100"/>
          <a:sy n="81" d="100"/>
        </p:scale>
        <p:origin x="538" y="72"/>
      </p:cViewPr>
      <p:guideLst>
        <p:guide orient="horz" pos="528"/>
        <p:guide pos="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4" d="100"/>
          <a:sy n="64" d="100"/>
        </p:scale>
        <p:origin x="3086" y="72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customXml" Target="../customXml/item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740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97" tIns="45949" rIns="91897" bIns="45949" numCol="1" anchor="t" anchorCtr="0" compatLnSpc="1">
            <a:prstTxWarp prst="textNoShape">
              <a:avLst/>
            </a:prstTxWarp>
          </a:bodyPr>
          <a:lstStyle>
            <a:lvl1pPr defTabSz="919163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000" y="0"/>
            <a:ext cx="303740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97" tIns="45949" rIns="91897" bIns="45949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31580"/>
            <a:ext cx="303740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97" tIns="45949" rIns="91897" bIns="45949" numCol="1" anchor="b" anchorCtr="0" compatLnSpc="1">
            <a:prstTxWarp prst="textNoShape">
              <a:avLst/>
            </a:prstTxWarp>
          </a:bodyPr>
          <a:lstStyle>
            <a:lvl1pPr defTabSz="919163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000" y="8831580"/>
            <a:ext cx="303740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97" tIns="45949" rIns="91897" bIns="45949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/>
            </a:lvl1pPr>
          </a:lstStyle>
          <a:p>
            <a:pPr>
              <a:defRPr/>
            </a:pPr>
            <a:fld id="{F89D1034-596C-4D3C-AD5F-864C8D49B8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90178" name="Rectangle 2"/>
          <p:cNvSpPr>
            <a:spLocks noChangeArrowheads="1"/>
          </p:cNvSpPr>
          <p:nvPr/>
        </p:nvSpPr>
        <p:spPr bwMode="auto">
          <a:xfrm>
            <a:off x="-19118" y="-10759"/>
            <a:ext cx="7010400" cy="46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897" tIns="45949" rIns="91897" bIns="45949"/>
          <a:lstStyle>
            <a:lvl1pPr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dirty="0" smtClean="0">
                <a:latin typeface="Arial" panose="020B0604020202020204" pitchFamily="34" charset="0"/>
              </a:rPr>
              <a:t>AEE-LI Canopy Zoom </a:t>
            </a:r>
            <a:r>
              <a:rPr lang="en-US" altLang="en-US" smtClean="0">
                <a:latin typeface="Arial" panose="020B0604020202020204" pitchFamily="34" charset="0"/>
              </a:rPr>
              <a:t>– Nov 25, 2024</a:t>
            </a: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001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740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97" tIns="45949" rIns="91897" bIns="45949" numCol="1" anchor="t" anchorCtr="0" compatLnSpc="1">
            <a:prstTxWarp prst="textNoShape">
              <a:avLst/>
            </a:prstTxWarp>
          </a:bodyPr>
          <a:lstStyle>
            <a:lvl1pPr defTabSz="919163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000" y="0"/>
            <a:ext cx="303740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97" tIns="45949" rIns="91897" bIns="45949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/>
            </a:lvl1pPr>
          </a:lstStyle>
          <a:p>
            <a:pPr>
              <a:defRPr/>
            </a:pPr>
            <a:fld id="{42F464A1-090C-42EC-AA57-52E0690230A9}" type="datetime1">
              <a:rPr lang="en-US"/>
              <a:pPr>
                <a:defRPr/>
              </a:pPr>
              <a:t>5/26/2026</a:t>
            </a:fld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403" y="4413641"/>
            <a:ext cx="5141597" cy="418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97" tIns="45949" rIns="91897" bIns="45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1580"/>
            <a:ext cx="303740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97" tIns="45949" rIns="91897" bIns="45949" numCol="1" anchor="b" anchorCtr="0" compatLnSpc="1">
            <a:prstTxWarp prst="textNoShape">
              <a:avLst/>
            </a:prstTxWarp>
          </a:bodyPr>
          <a:lstStyle>
            <a:lvl1pPr defTabSz="919163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000" y="8831580"/>
            <a:ext cx="3037401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97" tIns="45949" rIns="91897" bIns="45949" numCol="1" anchor="b" anchorCtr="0" compatLnSpc="1">
            <a:prstTxWarp prst="textNoShape">
              <a:avLst/>
            </a:prstTxWarp>
          </a:bodyPr>
          <a:lstStyle>
            <a:lvl1pPr algn="r" defTabSz="919163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3996-88F1-41FC-A0CA-416EAA00ABEB}" type="slidenum">
              <a:rPr lang="en-US" altLang="en-US"/>
              <a:pPr>
                <a:defRPr/>
              </a:pPr>
              <a:t>‹#›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227362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7749666-B7EE-4A7C-8AE2-2B3F6C8257CD}" type="slidenum">
              <a:rPr lang="en-US" altLang="en-US" smtClean="0">
                <a:latin typeface="Arial" panose="020B0604020202020204" pitchFamily="34" charset="0"/>
              </a:rPr>
              <a:pPr/>
              <a:t>0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6147" name="Rectangle 7"/>
          <p:cNvSpPr txBox="1">
            <a:spLocks noGrp="1" noChangeArrowheads="1"/>
          </p:cNvSpPr>
          <p:nvPr/>
        </p:nvSpPr>
        <p:spPr bwMode="auto">
          <a:xfrm>
            <a:off x="3973000" y="8831580"/>
            <a:ext cx="3037401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7" tIns="45949" rIns="91897" bIns="45949" anchor="b"/>
          <a:lstStyle>
            <a:lvl1pPr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2E7BD0B4-EB72-4BE8-9726-0E9E338F448C}" type="slidenum">
              <a:rPr lang="en-US" altLang="en-US">
                <a:latin typeface="Arial" panose="020B0604020202020204" pitchFamily="34" charset="0"/>
              </a:rPr>
              <a:pPr algn="r"/>
              <a:t>0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6148" name="Rectangle 7"/>
          <p:cNvSpPr txBox="1">
            <a:spLocks noGrp="1" noChangeArrowheads="1"/>
          </p:cNvSpPr>
          <p:nvPr/>
        </p:nvSpPr>
        <p:spPr bwMode="auto">
          <a:xfrm>
            <a:off x="3973000" y="8831580"/>
            <a:ext cx="3037401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7" tIns="45949" rIns="91897" bIns="45949" anchor="b"/>
          <a:lstStyle>
            <a:lvl1pPr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99576AD-2013-450C-9B12-26DF2C1A1596}" type="slidenum">
              <a:rPr lang="en-US" altLang="en-US">
                <a:latin typeface="Arial" panose="020B0604020202020204" pitchFamily="34" charset="0"/>
              </a:rPr>
              <a:pPr algn="r"/>
              <a:t>0</a:t>
            </a:fld>
            <a:endParaRPr lang="en-US" altLang="en-US" sz="1200"/>
          </a:p>
        </p:txBody>
      </p:sp>
      <p:sp>
        <p:nvSpPr>
          <p:cNvPr id="61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379413"/>
            <a:ext cx="6192838" cy="3482975"/>
          </a:xfrm>
          <a:ln/>
        </p:spPr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870" y="4155407"/>
            <a:ext cx="6153666" cy="41855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964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D3996-88F1-41FC-A0CA-416EAA00ABEB}" type="slidenum">
              <a:rPr lang="en-US" altLang="en-US" smtClean="0"/>
              <a:pPr>
                <a:defRPr/>
              </a:pPr>
              <a:t>10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73079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D3996-88F1-41FC-A0CA-416EAA00ABEB}" type="slidenum">
              <a:rPr lang="en-US" altLang="en-US" smtClean="0"/>
              <a:pPr>
                <a:defRPr/>
              </a:pPr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65518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FB78F82-310C-44B7-9F02-C78B645F4370}" type="slidenum">
              <a:rPr lang="en-US" altLang="en-US" smtClean="0">
                <a:latin typeface="Arial" panose="020B0604020202020204" pitchFamily="34" charset="0"/>
              </a:rPr>
              <a:pPr/>
              <a:t>12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973000" y="8831580"/>
            <a:ext cx="3037401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7" tIns="45949" rIns="91897" bIns="45949" anchor="b"/>
          <a:lstStyle>
            <a:lvl1pPr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BF1DCD8-8186-4E8C-B5B3-1287FA3BD10D}" type="slidenum">
              <a:rPr lang="en-US" altLang="en-US">
                <a:latin typeface="Arial" panose="020B0604020202020204" pitchFamily="34" charset="0"/>
              </a:rPr>
              <a:pPr algn="r"/>
              <a:t>12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30724" name="Rectangle 7"/>
          <p:cNvSpPr txBox="1">
            <a:spLocks noGrp="1" noChangeArrowheads="1"/>
          </p:cNvSpPr>
          <p:nvPr/>
        </p:nvSpPr>
        <p:spPr bwMode="auto">
          <a:xfrm>
            <a:off x="3973000" y="8829429"/>
            <a:ext cx="3036206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818B5632-0623-4287-8D41-566F2E6B17E9}" type="slidenum">
              <a:rPr lang="en-US" altLang="en-US" sz="12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12</a:t>
            </a:fld>
            <a:endParaRPr lang="en-US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5" name="Rectangle 7"/>
          <p:cNvSpPr txBox="1">
            <a:spLocks noGrp="1" noChangeArrowheads="1"/>
          </p:cNvSpPr>
          <p:nvPr/>
        </p:nvSpPr>
        <p:spPr bwMode="auto">
          <a:xfrm>
            <a:off x="3973000" y="8831580"/>
            <a:ext cx="3037401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88" tIns="45944" rIns="91888" bIns="45944" anchor="b"/>
          <a:lstStyle>
            <a:lvl1pPr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1CCB2B6E-758C-4F2B-9870-EFEC73235D55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algn="r"/>
              <a:t>12</a:t>
            </a:fld>
            <a:endParaRPr lang="en-US" altLang="en-US" sz="1200">
              <a:cs typeface="Arial" panose="020B0604020202020204" pitchFamily="34" charset="0"/>
            </a:endParaRPr>
          </a:p>
        </p:txBody>
      </p:sp>
      <p:sp>
        <p:nvSpPr>
          <p:cNvPr id="307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5925" y="696913"/>
            <a:ext cx="6196013" cy="3484562"/>
          </a:xfrm>
          <a:ln/>
        </p:spPr>
      </p:sp>
      <p:sp>
        <p:nvSpPr>
          <p:cNvPr id="307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88" tIns="45944" rIns="91888" bIns="45944"/>
          <a:lstStyle/>
          <a:p>
            <a:pPr eaLnBrk="1" hangingPunct="1"/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22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D3996-88F1-41FC-A0CA-416EAA00ABE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12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D3996-88F1-41FC-A0CA-416EAA00ABEB}" type="slidenum">
              <a:rPr lang="en-US" altLang="en-US" smtClean="0"/>
              <a:pPr>
                <a:defRPr/>
              </a:pPr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3316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9AB7A60-E790-4AD1-80A8-CE005CA1C7FF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</a:t>
            </a:fld>
            <a:endParaRPr lang="en-US" altLang="en-US" sz="120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973000" y="8831580"/>
            <a:ext cx="3037401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7" tIns="45949" rIns="91897" bIns="45949" anchor="b"/>
          <a:lstStyle>
            <a:lvl1pPr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9D55B73B-DC20-46E6-A84D-00831D7B04C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/>
              <a:t>3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196" name="Rectangle 7"/>
          <p:cNvSpPr txBox="1">
            <a:spLocks noGrp="1" noChangeArrowheads="1"/>
          </p:cNvSpPr>
          <p:nvPr/>
        </p:nvSpPr>
        <p:spPr bwMode="auto">
          <a:xfrm>
            <a:off x="3973000" y="8831580"/>
            <a:ext cx="3037401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897" tIns="45949" rIns="91897" bIns="45949" anchor="b"/>
          <a:lstStyle>
            <a:lvl1pPr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9163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6CF58EB-9923-4121-875F-F5CD81ABB85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81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6563" y="379413"/>
            <a:ext cx="6191250" cy="3482975"/>
          </a:xfrm>
          <a:ln/>
        </p:spPr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4870" y="4155407"/>
            <a:ext cx="6153666" cy="41855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22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D3996-88F1-41FC-A0CA-416EAA00ABEB}" type="slidenum">
              <a:rPr lang="en-US" altLang="en-US" smtClean="0"/>
              <a:pPr>
                <a:defRPr/>
              </a:pPr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91351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D3996-88F1-41FC-A0CA-416EAA00ABEB}" type="slidenum">
              <a:rPr lang="en-US" altLang="en-US" smtClean="0"/>
              <a:pPr>
                <a:defRPr/>
              </a:pPr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34829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D3996-88F1-41FC-A0CA-416EAA00ABE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25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D3996-88F1-41FC-A0CA-416EAA00ABEB}" type="slidenum">
              <a:rPr lang="en-US" altLang="en-US" smtClean="0"/>
              <a:pPr>
                <a:defRPr/>
              </a:pPr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529234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9D3996-88F1-41FC-A0CA-416EAA00ABEB}" type="slidenum">
              <a:rPr lang="en-US" altLang="en-US" smtClean="0"/>
              <a:pPr>
                <a:defRPr/>
              </a:pPr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79845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 txBox="1">
            <a:spLocks noGrp="1"/>
          </p:cNvSpPr>
          <p:nvPr userDrawn="1"/>
        </p:nvSpPr>
        <p:spPr bwMode="auto">
          <a:xfrm>
            <a:off x="4191000" y="6191250"/>
            <a:ext cx="3860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Copyright 2026 </a:t>
            </a:r>
            <a:r>
              <a:rPr lang="en-US" alt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Energywiz</a:t>
            </a:r>
            <a:r>
              <a:rPr lang="en-US" alt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, Inc.</a:t>
            </a:r>
          </a:p>
          <a:p>
            <a:pPr algn="ctr">
              <a:defRPr/>
            </a:pPr>
            <a:r>
              <a:rPr lang="en-US" alt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All rights reserved.</a:t>
            </a:r>
            <a:endParaRPr lang="en-US" altLang="en-US" sz="14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CD4D24-8758-4B11-A767-3B8C75AF41B3}" type="datetime1">
              <a:rPr lang="en-US" smtClean="0"/>
              <a:t>5/26/2026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F9F4A-5092-475A-96D7-596BA7D6AC1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55023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 txBox="1">
            <a:spLocks noGrp="1"/>
          </p:cNvSpPr>
          <p:nvPr userDrawn="1"/>
        </p:nvSpPr>
        <p:spPr bwMode="auto">
          <a:xfrm>
            <a:off x="4191000" y="6191250"/>
            <a:ext cx="3860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Copyright 2026 </a:t>
            </a:r>
            <a:r>
              <a:rPr lang="en-US" alt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Energywiz</a:t>
            </a:r>
            <a:r>
              <a:rPr lang="en-US" alt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, Inc.</a:t>
            </a:r>
          </a:p>
          <a:p>
            <a:pPr algn="ctr">
              <a:defRPr/>
            </a:pPr>
            <a:r>
              <a:rPr lang="en-US" alt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All rights reserved.</a:t>
            </a:r>
            <a:endParaRPr lang="en-US" alt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CD4D24-8758-4B11-A767-3B8C75AF41B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5/26/2026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F9F4A-5092-475A-96D7-596BA7D6AC1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9827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BCA12-5933-4FAF-B895-2086F703CB43}" type="datetimeFigureOut">
              <a:rPr lang="en-US" smtClean="0">
                <a:solidFill>
                  <a:srgbClr val="000000"/>
                </a:solidFill>
              </a:rPr>
              <a:pPr/>
              <a:t>5/26/2026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D1E95-D22C-47D1-9FFB-01C9580C02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54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2125C"/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87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37CD4D24-8758-4B11-A767-3B8C75AF41B3}" type="datetime1">
              <a:rPr lang="en-US" smtClean="0"/>
              <a:t>5/26/2026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8400"/>
            <a:ext cx="3657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FF9F4A-5092-475A-96D7-596BA7D6AC1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514350" indent="-51435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chemeClr val="bg1"/>
        </a:buClr>
        <a:buSzPct val="75000"/>
        <a:buFont typeface="+mj-lt"/>
        <a:buAutoNum type="arabicPeriod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  <a:cs typeface="+mn-cs"/>
        </a:defRPr>
      </a:lvl1pPr>
      <a:lvl2pPr marL="1090612" indent="-51435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chemeClr val="bg1"/>
        </a:buClr>
        <a:buSzPct val="75000"/>
        <a:buFont typeface="+mj-lt"/>
        <a:buAutoNum type="arabicPeriod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marL="1495425" indent="-4572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chemeClr val="bg1"/>
        </a:buClr>
        <a:buSzPct val="75000"/>
        <a:buFont typeface="+mj-lt"/>
        <a:buAutoNum type="arabicPeriod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marL="1957388" indent="-4572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chemeClr val="bg1"/>
        </a:buClr>
        <a:buSzPct val="75000"/>
        <a:buFont typeface="+mj-lt"/>
        <a:buAutoNum type="arabicPeriod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marL="2389187" indent="-4572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chemeClr val="bg1"/>
        </a:buClr>
        <a:buSzPct val="75000"/>
        <a:buFont typeface="+mj-lt"/>
        <a:buAutoNum type="arabicPeriod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2736850" indent="-347663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rgbClr val="00FFFF"/>
        </a:buClr>
        <a:buSzPct val="75000"/>
        <a:buFont typeface="Wingdings" pitchFamily="2" charset="2"/>
        <a:buChar char="q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94050" indent="-347663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rgbClr val="00FFFF"/>
        </a:buClr>
        <a:buSzPct val="75000"/>
        <a:buFont typeface="Wingdings" pitchFamily="2" charset="2"/>
        <a:buChar char="q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651250" indent="-347663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rgbClr val="00FFFF"/>
        </a:buClr>
        <a:buSzPct val="75000"/>
        <a:buFont typeface="Wingdings" pitchFamily="2" charset="2"/>
        <a:buChar char="q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108450" indent="-347663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rgbClr val="00FFFF"/>
        </a:buClr>
        <a:buSzPct val="75000"/>
        <a:buFont typeface="Wingdings" pitchFamily="2" charset="2"/>
        <a:buChar char="q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2125C"/>
            </a:gs>
            <a:gs pos="100000">
              <a:srgbClr val="0000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871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37CD4D24-8758-4B11-A767-3B8C75AF41B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5/26/2026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4165600" y="6248400"/>
            <a:ext cx="3657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FF9F4A-5092-475A-96D7-596BA7D6AC11}" type="slidenum">
              <a:rPr lang="en-US" altLang="en-US" smtClean="0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059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anose="05000000000000000000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buFont typeface="Wingdings" pitchFamily="2" charset="2"/>
        <a:defRPr sz="4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514350" indent="-51435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chemeClr val="bg1"/>
        </a:buClr>
        <a:buSzPct val="75000"/>
        <a:buFont typeface="+mj-lt"/>
        <a:buAutoNum type="arabicPeriod"/>
        <a:defRPr sz="32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ea typeface="+mn-ea"/>
          <a:cs typeface="+mn-cs"/>
        </a:defRPr>
      </a:lvl1pPr>
      <a:lvl2pPr marL="1090612" indent="-51435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chemeClr val="bg1"/>
        </a:buClr>
        <a:buSzPct val="75000"/>
        <a:buFont typeface="+mj-lt"/>
        <a:buAutoNum type="arabicPeriod"/>
        <a:defRPr sz="28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2pPr>
      <a:lvl3pPr marL="1495425" indent="-4572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chemeClr val="bg1"/>
        </a:buClr>
        <a:buSzPct val="75000"/>
        <a:buFont typeface="+mj-lt"/>
        <a:buAutoNum type="arabicPeriod"/>
        <a:defRPr sz="24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3pPr>
      <a:lvl4pPr marL="1957388" indent="-4572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chemeClr val="bg1"/>
        </a:buClr>
        <a:buSzPct val="75000"/>
        <a:buFont typeface="+mj-lt"/>
        <a:buAutoNum type="arabicPeriod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4pPr>
      <a:lvl5pPr marL="2389187" indent="-457200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chemeClr val="bg1"/>
        </a:buClr>
        <a:buSzPct val="75000"/>
        <a:buFont typeface="+mj-lt"/>
        <a:buAutoNum type="arabicPeriod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</a:defRPr>
      </a:lvl5pPr>
      <a:lvl6pPr marL="2736850" indent="-347663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rgbClr val="00FFFF"/>
        </a:buClr>
        <a:buSzPct val="75000"/>
        <a:buFont typeface="Wingdings" pitchFamily="2" charset="2"/>
        <a:buChar char="q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94050" indent="-347663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rgbClr val="00FFFF"/>
        </a:buClr>
        <a:buSzPct val="75000"/>
        <a:buFont typeface="Wingdings" pitchFamily="2" charset="2"/>
        <a:buChar char="q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651250" indent="-347663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rgbClr val="00FFFF"/>
        </a:buClr>
        <a:buSzPct val="75000"/>
        <a:buFont typeface="Wingdings" pitchFamily="2" charset="2"/>
        <a:buChar char="q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108450" indent="-347663" algn="l" rtl="0" eaLnBrk="0" fontAlgn="base" hangingPunct="0">
        <a:lnSpc>
          <a:spcPct val="90000"/>
        </a:lnSpc>
        <a:spcBef>
          <a:spcPct val="20000"/>
        </a:spcBef>
        <a:spcAft>
          <a:spcPct val="20000"/>
        </a:spcAft>
        <a:buClr>
          <a:srgbClr val="00FFFF"/>
        </a:buClr>
        <a:buSzPct val="75000"/>
        <a:buFont typeface="Wingdings" pitchFamily="2" charset="2"/>
        <a:buChar char="q"/>
        <a:defRPr sz="2000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energywiz@aol.com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63235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483255" y="1143000"/>
            <a:ext cx="10870545" cy="2785533"/>
          </a:xfrm>
          <a:effectLst>
            <a:outerShdw dist="53882" dir="2700000" algn="ctr" rotWithShape="0">
              <a:schemeClr val="tx1">
                <a:alpha val="50000"/>
              </a:schemeClr>
            </a:outerShdw>
          </a:effectLst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sz="5400" dirty="0" smtClean="0">
                <a:effectLst/>
              </a:rPr>
              <a:t>Codes, Cash, and Contracts: </a:t>
            </a:r>
            <a:r>
              <a:rPr lang="en-US" sz="3600" dirty="0" smtClean="0">
                <a:effectLst/>
              </a:rPr>
              <a:t>Experience From Croton’s Solar Canopy</a:t>
            </a:r>
            <a:br>
              <a:rPr lang="en-US" sz="3600" dirty="0" smtClean="0">
                <a:effectLst/>
              </a:rPr>
            </a:br>
            <a:r>
              <a:rPr lang="en-US" sz="3600" dirty="0" smtClean="0">
                <a:effectLst/>
              </a:rPr>
              <a:t> and BESS Facility  </a:t>
            </a:r>
            <a:endParaRPr lang="en-US" sz="3600" dirty="0">
              <a:effectLst/>
            </a:endParaRPr>
          </a:p>
        </p:txBody>
      </p:sp>
      <p:sp>
        <p:nvSpPr>
          <p:cNvPr id="86323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3657600" y="3928533"/>
            <a:ext cx="5029200" cy="1710267"/>
          </a:xfrm>
        </p:spPr>
        <p:txBody>
          <a:bodyPr/>
          <a:lstStyle/>
          <a:p>
            <a:pPr marL="0" indent="0" algn="ctr">
              <a:spcAft>
                <a:spcPct val="0"/>
              </a:spcAft>
              <a:buNone/>
              <a:defRPr/>
            </a:pPr>
            <a:r>
              <a:rPr lang="en-US" altLang="en-US" sz="1800" b="1" dirty="0" smtClean="0"/>
              <a:t>Presented to </a:t>
            </a:r>
            <a:r>
              <a:rPr lang="en-US" altLang="en-US" sz="1800" b="1" dirty="0"/>
              <a:t>the Orange County Municipal Planning Federation (OCMPF</a:t>
            </a:r>
            <a:r>
              <a:rPr lang="en-US" altLang="en-US" sz="1800" b="1" dirty="0" smtClean="0"/>
              <a:t>)</a:t>
            </a:r>
          </a:p>
          <a:p>
            <a:pPr marL="0" indent="0" algn="ctr">
              <a:spcAft>
                <a:spcPct val="0"/>
              </a:spcAft>
              <a:buNone/>
              <a:defRPr/>
            </a:pPr>
            <a:r>
              <a:rPr lang="en-US" altLang="en-US" sz="1800" b="1" dirty="0" smtClean="0"/>
              <a:t>May 29, 2026</a:t>
            </a:r>
          </a:p>
          <a:p>
            <a:pPr marL="0" indent="0" algn="ctr">
              <a:spcAft>
                <a:spcPct val="0"/>
              </a:spcAft>
              <a:buNone/>
              <a:defRPr/>
            </a:pPr>
            <a:r>
              <a:rPr lang="en-US" altLang="en-US" sz="1800" b="1" dirty="0"/>
              <a:t>b</a:t>
            </a:r>
            <a:r>
              <a:rPr lang="en-US" altLang="en-US" sz="1800" b="1" dirty="0" smtClean="0"/>
              <a:t>y (Mr.) Lindsay </a:t>
            </a:r>
            <a:r>
              <a:rPr lang="en-US" altLang="en-US" sz="1800" b="1" dirty="0" err="1"/>
              <a:t>Audin</a:t>
            </a:r>
            <a:r>
              <a:rPr lang="en-US" altLang="en-US" sz="1800" b="1" dirty="0"/>
              <a:t>  CEM  LEED-AP</a:t>
            </a:r>
          </a:p>
          <a:p>
            <a:pPr marL="0" indent="0" algn="ctr">
              <a:spcAft>
                <a:spcPct val="0"/>
              </a:spcAft>
              <a:buNone/>
              <a:defRPr/>
            </a:pPr>
            <a:r>
              <a:rPr lang="en-US" altLang="en-US" sz="1800" b="1" dirty="0"/>
              <a:t>chair, Croton Sustainability </a:t>
            </a:r>
            <a:r>
              <a:rPr lang="en-US" altLang="en-US" sz="1800" b="1" dirty="0" smtClean="0"/>
              <a:t>Committee</a:t>
            </a:r>
            <a:endParaRPr lang="en-US" altLang="en-US" sz="1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937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6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235" grpId="0" autoUpdateAnimBg="0"/>
      <p:bldP spid="8632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52600" y="381000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endParaRPr lang="en-US" altLang="en-US" sz="4000" kern="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410634"/>
            <a:ext cx="906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r>
              <a:rPr lang="en-US" altLang="en-US" sz="4000" kern="0" dirty="0" smtClean="0"/>
              <a:t>Potential Revenue/Value From BESS</a:t>
            </a:r>
            <a:endParaRPr lang="en-US" altLang="en-US" sz="4000" kern="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429000" y="1066800"/>
            <a:ext cx="83058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For a community, it could be in the form of…</a:t>
            </a:r>
          </a:p>
          <a:p>
            <a:pPr marL="288925" indent="-288925" defTabSz="3968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direct funds from taxes, rent, permit fees, etc.</a:t>
            </a:r>
          </a:p>
          <a:p>
            <a:pPr marL="288925" indent="-288925" defTabSz="3968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nnual charges for easements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or rights-of-way</a:t>
            </a:r>
          </a:p>
          <a:p>
            <a:pPr marL="288925" indent="-288925" defTabSz="3968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fees for SEQR and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other required/legal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analyses</a:t>
            </a:r>
          </a:p>
          <a:p>
            <a:pPr marL="288925" indent="-288925" defTabSz="3968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in-kind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contributions, e.g., new fire truck,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 power conduit for an adjacent EV charging station</a:t>
            </a:r>
          </a:p>
          <a:p>
            <a:pPr marL="288925" indent="-288925" defTabSz="3968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some of the federal 30% </a:t>
            </a:r>
            <a:r>
              <a:rPr lang="en-US" alt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DirectPay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incentive</a:t>
            </a:r>
          </a:p>
          <a:p>
            <a:pPr marL="288925" indent="-288925" defTabSz="396875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payment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for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ongoing municipal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services, e.g., annual fire inspections,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MW operating license</a:t>
            </a:r>
          </a:p>
          <a:p>
            <a:pPr marL="288925" indent="-288925" defTabSz="401638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donation(s) to schools, community center, etc.</a:t>
            </a:r>
          </a:p>
          <a:p>
            <a:pPr defTabSz="401638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bg1"/>
              </a:buClr>
              <a:buSzPct val="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For other options, use your municipal imagination! </a:t>
            </a: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125200" y="6200775"/>
            <a:ext cx="4381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 smtClean="0"/>
              <a:t>10</a:t>
            </a:r>
            <a:endParaRPr lang="en-US" altLang="en-US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82" y="4459699"/>
            <a:ext cx="3219890" cy="1621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82" y="2943225"/>
            <a:ext cx="322897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96" b="9280"/>
          <a:stretch/>
        </p:blipFill>
        <p:spPr>
          <a:xfrm>
            <a:off x="168032" y="1133243"/>
            <a:ext cx="3231151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6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52600" y="381000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endParaRPr lang="en-US" altLang="en-US" sz="4000" kern="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47800" y="410634"/>
            <a:ext cx="906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r>
              <a:rPr lang="en-US" altLang="en-US" sz="4000" kern="0" dirty="0" smtClean="0"/>
              <a:t>BESS Contractual Issues</a:t>
            </a:r>
            <a:endParaRPr lang="en-US" altLang="en-US" sz="4000" kern="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81000" y="1066800"/>
            <a:ext cx="9394305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Adopt a 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BESS 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ordinance using the </a:t>
            </a:r>
            <a:r>
              <a:rPr lang="en-US" altLang="en-US" sz="2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latest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guidebooks. It  can help 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“leverage” available zoning, building, fire safety, and environmental codes/laws, using permits, fees, taxes, etc.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 addition to such laws, leasing </a:t>
            </a:r>
            <a:r>
              <a:rPr lang="en-US" altLang="en-US" sz="26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contracts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provide options for exercising authority. Property owners</a:t>
            </a:r>
            <a:r>
              <a:rPr lang="en-US" altLang="en-US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never </a:t>
            </a:r>
            <a:r>
              <a:rPr lang="en-US" altLang="en-US" sz="2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own or lease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a BESS. 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 BESS should be </a:t>
            </a:r>
            <a:r>
              <a:rPr lang="en-US" altLang="en-US" sz="2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merely a </a:t>
            </a:r>
            <a:r>
              <a:rPr lang="en-US" altLang="en-US" sz="26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tenant</a:t>
            </a:r>
            <a:r>
              <a:rPr lang="en-US" altLang="en-US" sz="2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under a lease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For example, </a:t>
            </a:r>
            <a:r>
              <a:rPr lang="en-US" altLang="en-US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owners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may </a:t>
            </a:r>
            <a:r>
              <a:rPr lang="en-US" altLang="en-US" sz="2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specify </a:t>
            </a:r>
            <a:r>
              <a:rPr lang="en-US" altLang="en-US" sz="2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LFP </a:t>
            </a:r>
            <a:r>
              <a:rPr lang="en-US" altLang="en-US" sz="2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 a </a:t>
            </a:r>
            <a:r>
              <a:rPr lang="en-US" altLang="en-US" sz="2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property lease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  (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not 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 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zoning law) and 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impose/negotiate 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additional 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terms.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Include 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all usual leasing 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conditions, e.g., decommissioning bond, noise limits, etc. that 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you 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would apply to 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other tenants. </a:t>
            </a:r>
            <a:endParaRPr lang="en-US" altLang="en-US" sz="2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But avoid burdening 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 BESS project any more than you would a comparable facility, e.g., warehouse, factory, 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self-storage.</a:t>
            </a: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125200" y="6200775"/>
            <a:ext cx="4381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 smtClean="0"/>
              <a:t>11</a:t>
            </a:r>
            <a:endParaRPr lang="en-US" altLang="en-US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526" y="3654393"/>
            <a:ext cx="1723874" cy="2365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0924" y="1212195"/>
            <a:ext cx="1711476" cy="221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1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52600" y="381000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endParaRPr lang="en-US" altLang="en-US" sz="4000" kern="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410634"/>
            <a:ext cx="906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r>
              <a:rPr lang="en-US" altLang="en-US" sz="4000" kern="0" dirty="0" smtClean="0"/>
              <a:t>BESS Site </a:t>
            </a:r>
            <a:r>
              <a:rPr lang="en-US" altLang="en-US" sz="4000" u="sng" kern="0" dirty="0" smtClean="0"/>
              <a:t>Lease</a:t>
            </a:r>
            <a:r>
              <a:rPr lang="en-US" altLang="en-US" sz="4000" kern="0" dirty="0" smtClean="0"/>
              <a:t> Issues</a:t>
            </a:r>
            <a:endParaRPr lang="en-US" altLang="en-US" sz="4000" kern="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7200" y="1142999"/>
            <a:ext cx="112014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288925" indent="-288925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Base the rent on MW/</a:t>
            </a:r>
            <a:r>
              <a:rPr lang="en-US" altLang="en-US" sz="2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MWhr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in case of expansion or better tech</a:t>
            </a:r>
          </a:p>
          <a:p>
            <a:pPr marL="288925" indent="-288925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Avoid linking rent to State/federal/utility incentives or other $ issues</a:t>
            </a:r>
          </a:p>
          <a:p>
            <a:pPr marL="288925" indent="-288925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Start rent </a:t>
            </a:r>
            <a:r>
              <a:rPr lang="en-US" altLang="en-US" sz="28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when lease is signed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; include annual rent % escalator</a:t>
            </a:r>
          </a:p>
          <a:p>
            <a:pPr marL="288925" indent="-288925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Limit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visual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impact</a:t>
            </a:r>
            <a:r>
              <a:rPr lang="en-US" alt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opaque fence, foliage border + maintenance</a:t>
            </a:r>
          </a:p>
          <a:p>
            <a:pPr marL="288925" indent="-288925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Bar unrelated use of space, easement, or right-of-way, e.g., </a:t>
            </a:r>
            <a:r>
              <a:rPr lang="en-US" altLang="en-US" sz="28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no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office, store, storage, fabrication, water well, PV, routine parking</a:t>
            </a:r>
          </a:p>
          <a:p>
            <a:pPr marL="288925" indent="-288925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Make security cameras police-accessible, with bright security lights</a:t>
            </a:r>
          </a:p>
          <a:p>
            <a:pPr marL="288925" indent="-288925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Restore all excavation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from feeder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extension,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easement, etc.</a:t>
            </a:r>
          </a:p>
          <a:p>
            <a:pPr marL="288925" indent="-288925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Require visible metal signage on who/how to call re: emergencies</a:t>
            </a: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125200" y="6200775"/>
            <a:ext cx="4381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 smtClean="0"/>
              <a:t>12</a:t>
            </a:r>
            <a:endParaRPr lang="en-US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3550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936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700866" y="838200"/>
            <a:ext cx="6714067" cy="1600200"/>
          </a:xfrm>
        </p:spPr>
        <p:txBody>
          <a:bodyPr/>
          <a:lstStyle/>
          <a:p>
            <a:pPr marL="0" indent="0" algn="ctr" eaLnBrk="1" hangingPunct="1">
              <a:spcBef>
                <a:spcPct val="30000"/>
              </a:spcBef>
              <a:buNone/>
              <a:defRPr/>
            </a:pPr>
            <a:r>
              <a:rPr lang="en-US" sz="4800" dirty="0">
                <a:solidFill>
                  <a:srgbClr val="FFFF00"/>
                </a:solidFill>
                <a:latin typeface="Arial" charset="0"/>
              </a:rPr>
              <a:t>Thank you for </a:t>
            </a:r>
            <a:r>
              <a:rPr lang="en-US" sz="4800" dirty="0" smtClean="0">
                <a:solidFill>
                  <a:srgbClr val="FFFF00"/>
                </a:solidFill>
                <a:latin typeface="Arial" charset="0"/>
              </a:rPr>
              <a:t>your time and attention.                 </a:t>
            </a:r>
            <a:endParaRPr lang="en-US" sz="48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93636" name="Rectangle 4"/>
          <p:cNvSpPr>
            <a:spLocks noChangeArrowheads="1"/>
          </p:cNvSpPr>
          <p:nvPr/>
        </p:nvSpPr>
        <p:spPr bwMode="auto">
          <a:xfrm>
            <a:off x="2590800" y="685800"/>
            <a:ext cx="6934200" cy="19050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 b="1"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677400" y="6194656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13</a:t>
            </a:r>
            <a:endParaRPr lang="en-US" altLang="en-US" dirty="0"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6403" y="518160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For consultations, email Lindsay directly at </a:t>
            </a:r>
            <a:r>
              <a:rPr lang="en-US" sz="3200" dirty="0" smtClean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energywiz@aol.com</a:t>
            </a:r>
            <a:endParaRPr lang="en-US" sz="3200" dirty="0" smtClean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9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3634" grpId="0" build="p" autoUpdateAnimBg="0" advAuto="0"/>
      <p:bldP spid="1093636" grpId="0" animBg="1"/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FF9F4A-5092-475A-96D7-596BA7D6AC11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-76199" y="-103470"/>
            <a:ext cx="12270556" cy="696147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5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52600" y="381000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endParaRPr lang="en-US" altLang="en-US" sz="4000" kern="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66800" y="381000"/>
            <a:ext cx="97917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r>
              <a:rPr lang="en-US" altLang="en-US" sz="4000" kern="0" dirty="0" smtClean="0"/>
              <a:t>BESS As An Opportunity, Not A Burden</a:t>
            </a:r>
            <a:endParaRPr lang="en-US" altLang="en-US" sz="4000" kern="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810000" y="1142999"/>
            <a:ext cx="71628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Via 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its local </a:t>
            </a: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government, a community can secure financial benefits from a BESS.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Like many light industrial facilities, a BESS can be taxed, regulated, etc. to produce local wealth for the community.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Due to recent changes in IRS tax rules, a “battery gold rush” has developers seeking BESS sites in our region and elsewhere.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Rather 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than opposing </a:t>
            </a: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it, municipalities may share in that opportunity by learning how to best leverage it to benefit their constituents.</a:t>
            </a: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125200" y="6200775"/>
            <a:ext cx="4381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 smtClean="0"/>
              <a:t>2</a:t>
            </a:r>
            <a:endParaRPr lang="en-US" altLang="en-US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295400"/>
            <a:ext cx="2997200" cy="4495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09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57200" y="990601"/>
            <a:ext cx="11106150" cy="83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SzPct val="75000"/>
              <a:defRPr/>
            </a:pP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Croton owns the parking lots and commuters pay to park. Twelve canopies (aka “carports”) along Veterans Plaza hold ~10,000 solar panels.</a:t>
            </a:r>
            <a:endParaRPr lang="en-US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FFFF"/>
              </a:buClr>
              <a:buSzPct val="75000"/>
              <a:defRPr/>
            </a:pPr>
            <a:endParaRPr lang="en-US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FFFF"/>
              </a:buClr>
              <a:buSzPct val="75000"/>
              <a:defRPr/>
            </a:pPr>
            <a:endParaRPr lang="en-US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None/>
              <a:defRPr/>
            </a:pPr>
            <a:endParaRPr lang="en-US" alt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80776" y="2052611"/>
            <a:ext cx="5820471" cy="4046495"/>
            <a:chOff x="2916917" y="2046732"/>
            <a:chExt cx="5769885" cy="40464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072753" y="1479179"/>
              <a:ext cx="4046495" cy="51816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Oval 7"/>
            <p:cNvSpPr/>
            <p:nvPr/>
          </p:nvSpPr>
          <p:spPr bwMode="auto">
            <a:xfrm rot="14951489">
              <a:off x="5516880" y="3227998"/>
              <a:ext cx="337072" cy="2121651"/>
            </a:xfrm>
            <a:prstGeom prst="ellipse">
              <a:avLst/>
            </a:pr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algn="l" rotWithShape="0">
                <a:prstClr val="black"/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18442752">
              <a:off x="3586999" y="2531444"/>
              <a:ext cx="9921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Route 9</a:t>
              </a:r>
              <a:endParaRPr lang="en-US" b="1" dirty="0"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21411476">
              <a:off x="5312546" y="5066247"/>
              <a:ext cx="9921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accent2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+mn-lt"/>
                </a:rPr>
                <a:t>Train Yard</a:t>
              </a:r>
              <a:endParaRPr lang="en-US" b="1" dirty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lt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flipH="1">
              <a:off x="3516221" y="3352791"/>
              <a:ext cx="2903340" cy="116393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FF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 rot="20182550">
              <a:off x="3801841" y="3487010"/>
              <a:ext cx="1388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Sections H &amp; I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20203932">
              <a:off x="6440468" y="3142228"/>
              <a:ext cx="1457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Solar canopies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20244065">
              <a:off x="6293332" y="2981775"/>
              <a:ext cx="12598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Veterans Plaza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20252636">
              <a:off x="5108242" y="4119280"/>
              <a:ext cx="12680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Train Station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 rot="21419664">
              <a:off x="2916917" y="4661166"/>
              <a:ext cx="701807" cy="383138"/>
              <a:chOff x="415576" y="4252738"/>
              <a:chExt cx="2011463" cy="1899997"/>
            </a:xfrm>
          </p:grpSpPr>
          <p:pic>
            <p:nvPicPr>
              <p:cNvPr id="37" name="Picture 36"/>
              <p:cNvPicPr/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20596692">
                <a:off x="415576" y="4252738"/>
                <a:ext cx="2011463" cy="189999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8" name="Rectangle 37"/>
              <p:cNvSpPr/>
              <p:nvPr/>
            </p:nvSpPr>
            <p:spPr bwMode="auto">
              <a:xfrm rot="20617518">
                <a:off x="1235674" y="4700694"/>
                <a:ext cx="144827" cy="77226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 rot="20617518">
                <a:off x="1960948" y="4462254"/>
                <a:ext cx="144827" cy="77226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 rot="20617518">
                <a:off x="1710803" y="4538048"/>
                <a:ext cx="144827" cy="77226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 rot="20617518">
                <a:off x="1469382" y="4624963"/>
                <a:ext cx="144827" cy="77226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7747" y="1893978"/>
            <a:ext cx="1323592" cy="3530403"/>
            <a:chOff x="177747" y="1893978"/>
            <a:chExt cx="1323592" cy="3530403"/>
          </a:xfrm>
        </p:grpSpPr>
        <p:grpSp>
          <p:nvGrpSpPr>
            <p:cNvPr id="15" name="Group 14"/>
            <p:cNvGrpSpPr/>
            <p:nvPr/>
          </p:nvGrpSpPr>
          <p:grpSpPr>
            <a:xfrm>
              <a:off x="177747" y="1893978"/>
              <a:ext cx="1323592" cy="1357058"/>
              <a:chOff x="461867" y="2833099"/>
              <a:chExt cx="1413712" cy="1536810"/>
            </a:xfrm>
          </p:grpSpPr>
          <p:cxnSp>
            <p:nvCxnSpPr>
              <p:cNvPr id="13" name="Straight Arrow Connector 12"/>
              <p:cNvCxnSpPr/>
              <p:nvPr/>
            </p:nvCxnSpPr>
            <p:spPr bwMode="auto">
              <a:xfrm flipH="1">
                <a:off x="1172934" y="3176828"/>
                <a:ext cx="23052" cy="899031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16" name="Straight Arrow Connector 15"/>
              <p:cNvCxnSpPr/>
              <p:nvPr/>
            </p:nvCxnSpPr>
            <p:spPr bwMode="auto">
              <a:xfrm flipH="1" flipV="1">
                <a:off x="748772" y="3576079"/>
                <a:ext cx="889083" cy="20625"/>
              </a:xfrm>
              <a:prstGeom prst="straightConnector1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sp>
            <p:nvSpPr>
              <p:cNvPr id="18" name="TextBox 17"/>
              <p:cNvSpPr txBox="1"/>
              <p:nvPr/>
            </p:nvSpPr>
            <p:spPr>
              <a:xfrm>
                <a:off x="1049349" y="283309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61382" y="4000577"/>
                <a:ext cx="4026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W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1867" y="3396346"/>
                <a:ext cx="3513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N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562673" y="3419398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 rot="20473174">
              <a:off x="385383" y="4716495"/>
              <a:ext cx="8961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Battery </a:t>
              </a:r>
              <a:r>
                <a:rPr lang="en-US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</a:p>
            <a:p>
              <a:r>
                <a:rPr lang="en-US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Storage </a:t>
              </a:r>
              <a:r>
                <a:rPr lang="en-US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System</a:t>
              </a:r>
            </a:p>
          </p:txBody>
        </p:sp>
      </p:grp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548638" y="372094"/>
            <a:ext cx="1092327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r>
              <a:rPr lang="en-US" altLang="en-US" sz="4000" kern="0" dirty="0" smtClean="0"/>
              <a:t>Aerial View of Croton-Harmon Train Station</a:t>
            </a:r>
            <a:endParaRPr lang="en-US" altLang="en-US" sz="4000" kern="0" dirty="0"/>
          </a:p>
        </p:txBody>
      </p:sp>
      <p:sp>
        <p:nvSpPr>
          <p:cNvPr id="43" name="Rectangle 5"/>
          <p:cNvSpPr>
            <a:spLocks noChangeArrowheads="1"/>
          </p:cNvSpPr>
          <p:nvPr/>
        </p:nvSpPr>
        <p:spPr bwMode="auto">
          <a:xfrm>
            <a:off x="6934200" y="1904999"/>
            <a:ext cx="4800600" cy="419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SzPct val="75000"/>
              <a:defRPr/>
            </a:pP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They generate ~4.2 MW of  power that charges the 3.5 MW 15 </a:t>
            </a:r>
            <a:r>
              <a:rPr lang="en-US" altLang="en-US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MWhr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BESS. That power is then injected into the grid, </a:t>
            </a:r>
            <a:r>
              <a:rPr lang="en-US" altLang="en-US" sz="26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not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for specific use in Croton. 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SzPct val="75000"/>
              <a:defRPr/>
            </a:pP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System produces ~5,000 </a:t>
            </a:r>
            <a:r>
              <a:rPr lang="en-US" altLang="en-US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MWhr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/</a:t>
            </a:r>
            <a:r>
              <a:rPr lang="en-US" altLang="en-US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yr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and avoids ~2,000 MT/</a:t>
            </a:r>
            <a:r>
              <a:rPr lang="en-US" altLang="en-US" sz="26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yr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of GHG (= ~600 cars), atop ~10 acres of blacktop.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chemeClr val="bg1"/>
              </a:buClr>
              <a:buSzPct val="75000"/>
              <a:defRPr/>
            </a:pP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Via 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long-term </a:t>
            </a:r>
            <a:r>
              <a:rPr lang="en-US" alt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lease, vendor pays Croton ~$473,000/yr</a:t>
            </a:r>
            <a:r>
              <a:rPr lang="en-US" alt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.</a:t>
            </a:r>
            <a:endParaRPr lang="en-US" altLang="en-US" sz="2600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4" name="Slide Number Placeholder 3"/>
          <p:cNvSpPr txBox="1">
            <a:spLocks/>
          </p:cNvSpPr>
          <p:nvPr/>
        </p:nvSpPr>
        <p:spPr bwMode="auto">
          <a:xfrm>
            <a:off x="11125200" y="6200775"/>
            <a:ext cx="4381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 smtClean="0"/>
              <a:t>3</a:t>
            </a:r>
            <a:endParaRPr lang="en-US" altLang="en-US" dirty="0">
              <a:effectLst/>
            </a:endParaRPr>
          </a:p>
        </p:txBody>
      </p:sp>
      <p:sp>
        <p:nvSpPr>
          <p:cNvPr id="4" name="Oval 3"/>
          <p:cNvSpPr/>
          <p:nvPr/>
        </p:nvSpPr>
        <p:spPr bwMode="auto">
          <a:xfrm rot="20373483">
            <a:off x="125168" y="4494161"/>
            <a:ext cx="1794512" cy="10668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7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7907"/>
            <a:ext cx="12192000" cy="68759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25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95400" y="152400"/>
            <a:ext cx="9448800" cy="1066800"/>
          </a:xfrm>
        </p:spPr>
        <p:txBody>
          <a:bodyPr/>
          <a:lstStyle/>
          <a:p>
            <a:pPr defTabSz="684213">
              <a:defRPr/>
            </a:pPr>
            <a:r>
              <a:rPr lang="en-US" altLang="en-US" sz="4000" dirty="0" smtClean="0"/>
              <a:t>Brief History Of The Croton Project</a:t>
            </a:r>
            <a:endParaRPr lang="en-US" altLang="en-US" sz="4000" dirty="0"/>
          </a:p>
        </p:txBody>
      </p:sp>
      <p:sp>
        <p:nvSpPr>
          <p:cNvPr id="825349" name="Rectangle 5"/>
          <p:cNvSpPr>
            <a:spLocks noChangeArrowheads="1"/>
          </p:cNvSpPr>
          <p:nvPr/>
        </p:nvSpPr>
        <p:spPr bwMode="auto">
          <a:xfrm>
            <a:off x="1989138" y="990600"/>
            <a:ext cx="79930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n-US" alt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990600"/>
            <a:ext cx="12192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None/>
              <a:defRPr/>
            </a:pP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09600" y="1114425"/>
            <a:ext cx="111252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1964: Croton buys land from NY Central Railroad which previously used it as a trash dump/landfill. Croton made it a paying parking lot.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2017: first canopy designs 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and </a:t>
            </a: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rent offerings were too small (~$10K/year) to consider. The Village had no interest in them.</a:t>
            </a: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June 2020: </a:t>
            </a: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COVID seriously cut parking revenue, so Croton’s Village 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Board </a:t>
            </a: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sought new revenue. My 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</a:t>
            </a: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ustainability committee suggested larger canopies as a no-cost option with rent paid by a developer.</a:t>
            </a: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July/August: RFI to 168 developers, RFP to 21, yielded 7 proposals.</a:t>
            </a: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March 2021: we rent out </a:t>
            </a:r>
            <a:r>
              <a:rPr lang="en-US" altLang="en-US" sz="28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our</a:t>
            </a: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space, </a:t>
            </a:r>
            <a:r>
              <a:rPr lang="en-US" altLang="en-US" sz="28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not</a:t>
            </a: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their </a:t>
            </a: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system, under a lease.</a:t>
            </a: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Work (delayed by COVID &amp; other issues) finally begun in late 2022. Substantially completed by early 2025, PTO secured 2026.</a:t>
            </a: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None/>
              <a:defRPr/>
            </a:pP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49000" y="6200775"/>
            <a:ext cx="51435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4</a:t>
            </a:r>
            <a:endParaRPr lang="en-US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91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2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53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52600" y="381000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endParaRPr lang="en-US" altLang="en-US" sz="4000" kern="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410634"/>
            <a:ext cx="906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r>
              <a:rPr lang="en-US" altLang="en-US" sz="4000" kern="0" dirty="0" smtClean="0"/>
              <a:t>Croton’s 3.5 MW / 15 </a:t>
            </a:r>
            <a:r>
              <a:rPr lang="en-US" altLang="en-US" sz="4000" kern="0" dirty="0" err="1" smtClean="0"/>
              <a:t>MWhr</a:t>
            </a:r>
            <a:r>
              <a:rPr lang="en-US" altLang="en-US" sz="4000" kern="0" dirty="0" smtClean="0"/>
              <a:t> BESS…</a:t>
            </a:r>
            <a:endParaRPr lang="en-US" altLang="en-US" sz="4000" kern="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429000" y="1143000"/>
            <a:ext cx="8382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…has ~100 tons of </a:t>
            </a:r>
            <a:r>
              <a:rPr lang="en-US" altLang="en-US" sz="2800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lithium-iron-phosphate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(LFP)  batteries in four ~60-foot white steel cabinets. They are ~25% heavier/larger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than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Li-I NMC units but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developers say they have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clean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fire safety record.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Each cabinet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holds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hundreds of batteries, each enclosed in a plastic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housing. They 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hold enough power to run ~700 average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homes for 24 hours. </a:t>
            </a:r>
            <a:endParaRPr lang="en-US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Our BESS is charged by the ~4.2 MW of solar panels atop the canopies. Due to changes in BESS incentives, “standalone” systems (i.e., no solar) are now the norm.</a:t>
            </a: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125200" y="6200775"/>
            <a:ext cx="4381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 smtClean="0"/>
              <a:t>5</a:t>
            </a:r>
            <a:endParaRPr lang="en-US" altLang="en-US" dirty="0">
              <a:effectLst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57" t="-1" b="-1"/>
          <a:stretch/>
        </p:blipFill>
        <p:spPr>
          <a:xfrm>
            <a:off x="533400" y="1262831"/>
            <a:ext cx="2590800" cy="14803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1" y="2920097"/>
            <a:ext cx="2590799" cy="144980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69" b="5984"/>
          <a:stretch/>
        </p:blipFill>
        <p:spPr>
          <a:xfrm>
            <a:off x="541691" y="4495800"/>
            <a:ext cx="2582509" cy="15240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54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762000" y="403749"/>
            <a:ext cx="1059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r>
              <a:rPr lang="en-US" altLang="en-US" sz="4000" kern="0" dirty="0" smtClean="0"/>
              <a:t>BESS Come In Several Sizes</a:t>
            </a:r>
            <a:endParaRPr lang="en-US" altLang="en-US" sz="4000" kern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653126" y="6216348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6</a:t>
            </a:r>
            <a:endParaRPr lang="en-US" altLang="en-US" dirty="0">
              <a:effectLst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1093393"/>
            <a:ext cx="12192000" cy="5155007"/>
            <a:chOff x="0" y="1093393"/>
            <a:chExt cx="12192000" cy="51550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83" t="30026" r="53694" b="5889"/>
            <a:stretch/>
          </p:blipFill>
          <p:spPr>
            <a:xfrm>
              <a:off x="0" y="1093393"/>
              <a:ext cx="12192000" cy="5155007"/>
            </a:xfrm>
            <a:prstGeom prst="rect">
              <a:avLst/>
            </a:prstGeom>
          </p:spPr>
        </p:pic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304800" y="5105400"/>
              <a:ext cx="2819400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bg1"/>
                </a:buClr>
                <a:buSzPct val="75000"/>
                <a:defRPr/>
              </a:pPr>
              <a:r>
                <a:rPr lang="en-US" altLang="en-US" sz="1600" dirty="0" smtClean="0">
                  <a:latin typeface="Arial" panose="020B0604020202020204" pitchFamily="34" charset="0"/>
                </a:rPr>
                <a:t>(EV battery is ~50-100 kWh)</a:t>
              </a:r>
            </a:p>
          </p:txBody>
        </p:sp>
      </p:grpSp>
      <p:sp>
        <p:nvSpPr>
          <p:cNvPr id="13" name="Oval 12"/>
          <p:cNvSpPr/>
          <p:nvPr/>
        </p:nvSpPr>
        <p:spPr bwMode="auto">
          <a:xfrm rot="16200000">
            <a:off x="6041455" y="2797745"/>
            <a:ext cx="2743201" cy="3396108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algn="l" rotWithShape="0">
              <a:prstClr val="black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52600" y="381000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endParaRPr lang="en-US" altLang="en-US" sz="4000" kern="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410634"/>
            <a:ext cx="906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r>
              <a:rPr lang="en-US" altLang="en-US" sz="4000" kern="0" dirty="0" smtClean="0"/>
              <a:t>BESS Standards/Codes/</a:t>
            </a:r>
            <a:r>
              <a:rPr lang="en-US" altLang="en-US" sz="4000" kern="0" dirty="0" err="1" smtClean="0"/>
              <a:t>Regs</a:t>
            </a:r>
            <a:endParaRPr lang="en-US" altLang="en-US" sz="4000" kern="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57200" y="1326134"/>
            <a:ext cx="11430000" cy="469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</a:t>
            </a: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epending on size (MW &amp; </a:t>
            </a:r>
            <a:r>
              <a:rPr lang="en-US" altLang="en-US" sz="2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MWhr</a:t>
            </a:r>
            <a:r>
              <a:rPr lang="en-US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) and agency: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Standalone &lt;80 </a:t>
            </a:r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MW: </a:t>
            </a: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allowed at </a:t>
            </a:r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local level (</a:t>
            </a: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SEQR and local               requirements and/or BESS law) without PSC licensing</a:t>
            </a:r>
            <a:endParaRPr lang="en-US" alt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- Standalone &gt;80 </a:t>
            </a:r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MW: </a:t>
            </a: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licensed by NY PSC (PSL </a:t>
            </a:r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§68</a:t>
            </a: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)	; local                              SEQR and State/local review/approval </a:t>
            </a:r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may </a:t>
            </a: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also apply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4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NY State’s fire code</a:t>
            </a: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adopted NFPA 855 specs for project 			   </a:t>
            </a:r>
            <a:r>
              <a:rPr lang="en-US" altLang="en-US" sz="24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design</a:t>
            </a: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, </a:t>
            </a:r>
            <a:r>
              <a:rPr lang="en-US" altLang="en-US" sz="24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installation</a:t>
            </a: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, etc. (</a:t>
            </a:r>
            <a:r>
              <a:rPr lang="en-US" alt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as tech </a:t>
            </a: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changes, NFPA 855 continues to be “tweaked”)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defRPr/>
            </a:pP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Most (if not all) essential </a:t>
            </a:r>
            <a:r>
              <a:rPr lang="en-US" altLang="en-US" sz="24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product</a:t>
            </a:r>
            <a:r>
              <a:rPr lang="en-US" alt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specs that are now standard in the BESS  industry and in the NYS fire code adhere to UL and/or IEEE codes, including</a:t>
            </a:r>
            <a:r>
              <a:rPr lang="en-US" altLang="en-US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125200" y="6200775"/>
            <a:ext cx="4381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 smtClean="0"/>
              <a:t>7</a:t>
            </a:r>
            <a:endParaRPr lang="en-US" altLang="en-US" dirty="0"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749" y="1447800"/>
            <a:ext cx="2010251" cy="26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8</a:t>
            </a:r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685800"/>
            <a:ext cx="105156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013" indent="-227013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UL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9540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– Certification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for complete energy storage systems (batteries + inverters). Confirms the whole unit is safe for installation and operation.</a:t>
            </a:r>
          </a:p>
          <a:p>
            <a:pPr marL="227013" indent="-227013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UL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9540A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– Fire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safety test method for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&gt;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600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kWh, i.e., </a:t>
            </a:r>
            <a:r>
              <a:rPr lang="en-US" altLang="en-US" sz="2000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&gt;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~150 kW.  Evaluates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how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BESS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behaves in worst-case thermal runaway.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Last revised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March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2026 for full-scale tests.</a:t>
            </a: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L="227013" indent="-227013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UL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1973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– Standard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for </a:t>
            </a:r>
            <a:r>
              <a:rPr lang="en-US" altLang="en-US" sz="2000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stationary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(i.e., non-automotive) BESS.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Verifies performance, durability, and safety of the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cells/modules.</a:t>
            </a: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L="227013" indent="-227013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UL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1642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– Lithium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battery safety at the individual cell level (short-circuit, overcharge, crush, impact, etc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.).</a:t>
            </a: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marL="227013" indent="-227013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UL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1741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SB – Governs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inverters and grid support equipment. Confirms the system can safely connect to the grid, ride through voltage/frequency disturbances, and provide ancillary services.</a:t>
            </a:r>
          </a:p>
          <a:p>
            <a:pPr marL="227013" indent="-227013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§"/>
              <a:defRPr/>
            </a:pP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IEEE 1547– Rules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for g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rid interconnection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(voltage, 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frequency </a:t>
            </a: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response, islanding protection, etc</a:t>
            </a:r>
            <a:r>
              <a:rPr lang="en-US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.).</a:t>
            </a: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8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52600" y="381000"/>
            <a:ext cx="8305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endParaRPr lang="en-US" altLang="en-US" sz="4000" kern="0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410634"/>
            <a:ext cx="9067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defTabSz="684213">
              <a:defRPr/>
            </a:pPr>
            <a:r>
              <a:rPr lang="en-US" altLang="en-US" sz="4000" kern="0" dirty="0" smtClean="0"/>
              <a:t>Why Host A BESS?</a:t>
            </a:r>
            <a:endParaRPr lang="en-US" altLang="en-US" sz="4000" kern="0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038600" y="1173734"/>
            <a:ext cx="7524750" cy="469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Think of it as a big ATM or cash machine.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It has no on-site employees; no traffic or offices; needs no water, sewers, or fuel; emits no odor and little sound. It performs a function that dispenses wealth - some of which may be accessed for municipal/community benefits.</a:t>
            </a:r>
            <a:endParaRPr lang="en-US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None/>
              <a:defRPr/>
            </a:pP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It “arbitrages” the value of power by charging up when wholesale electric pricing is low, and discharging when it spikes. A BESS also gets money from grid and utility “ancillary services” programs</a:t>
            </a:r>
            <a:r>
              <a:rPr lang="en-US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and State/utility incentives.</a:t>
            </a:r>
          </a:p>
        </p:txBody>
      </p:sp>
      <p:sp>
        <p:nvSpPr>
          <p:cNvPr id="13" name="Slide Number Placeholder 3"/>
          <p:cNvSpPr txBox="1">
            <a:spLocks/>
          </p:cNvSpPr>
          <p:nvPr/>
        </p:nvSpPr>
        <p:spPr bwMode="auto">
          <a:xfrm>
            <a:off x="11125200" y="6200775"/>
            <a:ext cx="43815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 baseline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dirty="0" smtClean="0"/>
              <a:t>9</a:t>
            </a:r>
            <a:endParaRPr lang="en-US" altLang="en-US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4" t="7796" r="53204" b="8889"/>
          <a:stretch/>
        </p:blipFill>
        <p:spPr>
          <a:xfrm>
            <a:off x="457200" y="1220442"/>
            <a:ext cx="3144156" cy="449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9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LACEWARE-AUD-PRESENTER-IMAGE" val="C:\Graphics2\LAhead60x60.gif"/>
  <p:tag name="PLACEWARE-AUD-PRESENTER-NAME" val="Lindsay Audin"/>
</p:tagLst>
</file>

<file path=ppt/theme/theme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E4E29C70673249B13A2C4BE73D9DDF" ma:contentTypeVersion="20" ma:contentTypeDescription="Create a new document." ma:contentTypeScope="" ma:versionID="aa266e7445cce58d9c1ab56914ff0c5f">
  <xsd:schema xmlns:xsd="http://www.w3.org/2001/XMLSchema" xmlns:xs="http://www.w3.org/2001/XMLSchema" xmlns:p="http://schemas.microsoft.com/office/2006/metadata/properties" xmlns:ns2="35ff913d-04b8-42c4-8224-715fc4363c40" xmlns:ns3="911f48ee-4e2b-4284-bd23-8548de033bf6" targetNamespace="http://schemas.microsoft.com/office/2006/metadata/properties" ma:root="true" ma:fieldsID="70696fc326277037b93d40d55bfe8509" ns2:_="" ns3:_="">
    <xsd:import namespace="35ff913d-04b8-42c4-8224-715fc4363c40"/>
    <xsd:import namespace="911f48ee-4e2b-4284-bd23-8548de033b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  <xsd:element ref="ns2:In_x002d_r_x002d_Ou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ff913d-04b8-42c4-8224-715fc4363c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542df9d-88fd-474c-8448-5c5444ff0a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  <xsd:element name="In_x002d_r_x002d_Out" ma:index="27" nillable="true" ma:displayName="In-r-Out" ma:description="Explains whether comments have been addressed." ma:format="Dropdown" ma:internalName="In_x002d_r_x002d_Out">
      <xsd:simpleType>
        <xsd:union memberTypes="dms:Text">
          <xsd:simpleType>
            <xsd:restriction base="dms:Choice">
              <xsd:enumeration value="In"/>
              <xsd:enumeration value="Reviewed"/>
              <xsd:enumeration value="Questions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f48ee-4e2b-4284-bd23-8548de033bf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d754a60-e4ee-42de-9dd4-3563288c0572}" ma:internalName="TaxCatchAll" ma:showField="CatchAllData" ma:web="911f48ee-4e2b-4284-bd23-8548de033b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5ff913d-04b8-42c4-8224-715fc4363c40">
      <Terms xmlns="http://schemas.microsoft.com/office/infopath/2007/PartnerControls"/>
    </lcf76f155ced4ddcb4097134ff3c332f>
    <TaxCatchAll xmlns="911f48ee-4e2b-4284-bd23-8548de033bf6" xsi:nil="true"/>
    <In_x002d_r_x002d_Out xmlns="35ff913d-04b8-42c4-8224-715fc4363c40" xsi:nil="true"/>
  </documentManagement>
</p:properties>
</file>

<file path=customXml/itemProps1.xml><?xml version="1.0" encoding="utf-8"?>
<ds:datastoreItem xmlns:ds="http://schemas.openxmlformats.org/officeDocument/2006/customXml" ds:itemID="{FC2EB105-99E4-4B13-861A-6C47A787AC07}"/>
</file>

<file path=customXml/itemProps2.xml><?xml version="1.0" encoding="utf-8"?>
<ds:datastoreItem xmlns:ds="http://schemas.openxmlformats.org/officeDocument/2006/customXml" ds:itemID="{91750D45-59C0-40B9-9173-3D01B975A4FF}"/>
</file>

<file path=customXml/itemProps3.xml><?xml version="1.0" encoding="utf-8"?>
<ds:datastoreItem xmlns:ds="http://schemas.openxmlformats.org/officeDocument/2006/customXml" ds:itemID="{24FAA150-FCA0-414B-845D-307EFAB3AB99}"/>
</file>

<file path=docProps/app.xml><?xml version="1.0" encoding="utf-8"?>
<Properties xmlns="http://schemas.openxmlformats.org/officeDocument/2006/extended-properties" xmlns:vt="http://schemas.openxmlformats.org/officeDocument/2006/docPropsVTypes">
  <TotalTime>47024</TotalTime>
  <Words>1242</Words>
  <Application>Microsoft Office PowerPoint</Application>
  <PresentationFormat>Widescreen</PresentationFormat>
  <Paragraphs>116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Arial Narrow</vt:lpstr>
      <vt:lpstr>Times New Roman</vt:lpstr>
      <vt:lpstr>Wingdings</vt:lpstr>
      <vt:lpstr>8_Default Design</vt:lpstr>
      <vt:lpstr>9_Default Design</vt:lpstr>
      <vt:lpstr>Codes, Cash, and Contracts: Experience From Croton’s Solar Canopy  and BESS Facility  </vt:lpstr>
      <vt:lpstr>PowerPoint Presentation</vt:lpstr>
      <vt:lpstr>PowerPoint Presentation</vt:lpstr>
      <vt:lpstr>Brief History Of The Croton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Energywiz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Lindsay Audin</dc:creator>
  <cp:lastModifiedBy>Lindsay</cp:lastModifiedBy>
  <cp:revision>5163</cp:revision>
  <cp:lastPrinted>2024-11-12T15:02:49Z</cp:lastPrinted>
  <dcterms:created xsi:type="dcterms:W3CDTF">1998-01-03T23:15:22Z</dcterms:created>
  <dcterms:modified xsi:type="dcterms:W3CDTF">2026-05-26T19:32:14Z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0x01010018E4E29C70673249B13A2C4BE73D9DDF</vt:lpwstr>
  </property>
</Properties>
</file>